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charts/chart3.xml" ContentType="application/vnd.openxmlformats-officedocument.drawingml.chart+xml"/>
  <Override PartName="/ppt/drawings/drawing1.xml" ContentType="application/vnd.openxmlformats-officedocument.drawingml.chartshapes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charts/chart5.xml" ContentType="application/vnd.openxmlformats-officedocument.drawingml.chart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charts/chart6.xml" ContentType="application/vnd.openxmlformats-officedocument.drawingml.chart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ppt/diagrams/data30.xml" ContentType="application/vnd.openxmlformats-officedocument.drawingml.diagramData+xml"/>
  <Override PartName="/ppt/diagrams/layout30.xml" ContentType="application/vnd.openxmlformats-officedocument.drawingml.diagramLayout+xml"/>
  <Override PartName="/ppt/diagrams/quickStyle30.xml" ContentType="application/vnd.openxmlformats-officedocument.drawingml.diagramStyle+xml"/>
  <Override PartName="/ppt/diagrams/colors30.xml" ContentType="application/vnd.openxmlformats-officedocument.drawingml.diagramColors+xml"/>
  <Override PartName="/ppt/diagrams/drawing30.xml" ContentType="application/vnd.ms-office.drawingml.diagramDrawing+xml"/>
  <Override PartName="/ppt/diagrams/data31.xml" ContentType="application/vnd.openxmlformats-officedocument.drawingml.diagramData+xml"/>
  <Override PartName="/ppt/diagrams/layout31.xml" ContentType="application/vnd.openxmlformats-officedocument.drawingml.diagramLayout+xml"/>
  <Override PartName="/ppt/diagrams/quickStyle31.xml" ContentType="application/vnd.openxmlformats-officedocument.drawingml.diagramStyle+xml"/>
  <Override PartName="/ppt/diagrams/colors31.xml" ContentType="application/vnd.openxmlformats-officedocument.drawingml.diagramColors+xml"/>
  <Override PartName="/ppt/diagrams/drawing31.xml" ContentType="application/vnd.ms-office.drawingml.diagramDrawing+xml"/>
  <Override PartName="/ppt/diagrams/data32.xml" ContentType="application/vnd.openxmlformats-officedocument.drawingml.diagramData+xml"/>
  <Override PartName="/ppt/diagrams/layout32.xml" ContentType="application/vnd.openxmlformats-officedocument.drawingml.diagramLayout+xml"/>
  <Override PartName="/ppt/diagrams/quickStyle32.xml" ContentType="application/vnd.openxmlformats-officedocument.drawingml.diagramStyle+xml"/>
  <Override PartName="/ppt/diagrams/colors32.xml" ContentType="application/vnd.openxmlformats-officedocument.drawingml.diagramColors+xml"/>
  <Override PartName="/ppt/diagrams/drawing32.xml" ContentType="application/vnd.ms-office.drawingml.diagramDrawing+xml"/>
  <Override PartName="/ppt/diagrams/data33.xml" ContentType="application/vnd.openxmlformats-officedocument.drawingml.diagramData+xml"/>
  <Override PartName="/ppt/diagrams/layout33.xml" ContentType="application/vnd.openxmlformats-officedocument.drawingml.diagramLayout+xml"/>
  <Override PartName="/ppt/diagrams/quickStyle33.xml" ContentType="application/vnd.openxmlformats-officedocument.drawingml.diagramStyle+xml"/>
  <Override PartName="/ppt/diagrams/colors33.xml" ContentType="application/vnd.openxmlformats-officedocument.drawingml.diagramColors+xml"/>
  <Override PartName="/ppt/diagrams/drawing33.xml" ContentType="application/vnd.ms-office.drawingml.diagramDrawing+xml"/>
  <Override PartName="/ppt/diagrams/data34.xml" ContentType="application/vnd.openxmlformats-officedocument.drawingml.diagramData+xml"/>
  <Override PartName="/ppt/diagrams/layout34.xml" ContentType="application/vnd.openxmlformats-officedocument.drawingml.diagramLayout+xml"/>
  <Override PartName="/ppt/diagrams/quickStyle34.xml" ContentType="application/vnd.openxmlformats-officedocument.drawingml.diagramStyle+xml"/>
  <Override PartName="/ppt/diagrams/colors34.xml" ContentType="application/vnd.openxmlformats-officedocument.drawingml.diagramColors+xml"/>
  <Override PartName="/ppt/diagrams/drawing34.xml" ContentType="application/vnd.ms-office.drawingml.diagramDrawing+xml"/>
  <Override PartName="/ppt/diagrams/data35.xml" ContentType="application/vnd.openxmlformats-officedocument.drawingml.diagramData+xml"/>
  <Override PartName="/ppt/diagrams/layout35.xml" ContentType="application/vnd.openxmlformats-officedocument.drawingml.diagramLayout+xml"/>
  <Override PartName="/ppt/diagrams/quickStyle35.xml" ContentType="application/vnd.openxmlformats-officedocument.drawingml.diagramStyle+xml"/>
  <Override PartName="/ppt/diagrams/colors35.xml" ContentType="application/vnd.openxmlformats-officedocument.drawingml.diagramColors+xml"/>
  <Override PartName="/ppt/diagrams/drawing35.xml" ContentType="application/vnd.ms-office.drawingml.diagramDrawing+xml"/>
  <Override PartName="/ppt/diagrams/data36.xml" ContentType="application/vnd.openxmlformats-officedocument.drawingml.diagramData+xml"/>
  <Override PartName="/ppt/diagrams/layout36.xml" ContentType="application/vnd.openxmlformats-officedocument.drawingml.diagramLayout+xml"/>
  <Override PartName="/ppt/diagrams/quickStyle36.xml" ContentType="application/vnd.openxmlformats-officedocument.drawingml.diagramStyle+xml"/>
  <Override PartName="/ppt/diagrams/colors36.xml" ContentType="application/vnd.openxmlformats-officedocument.drawingml.diagramColors+xml"/>
  <Override PartName="/ppt/diagrams/drawing36.xml" ContentType="application/vnd.ms-office.drawingml.diagramDrawing+xml"/>
  <Override PartName="/ppt/diagrams/data37.xml" ContentType="application/vnd.openxmlformats-officedocument.drawingml.diagramData+xml"/>
  <Override PartName="/ppt/diagrams/layout37.xml" ContentType="application/vnd.openxmlformats-officedocument.drawingml.diagramLayout+xml"/>
  <Override PartName="/ppt/diagrams/quickStyle37.xml" ContentType="application/vnd.openxmlformats-officedocument.drawingml.diagramStyle+xml"/>
  <Override PartName="/ppt/diagrams/colors37.xml" ContentType="application/vnd.openxmlformats-officedocument.drawingml.diagramColors+xml"/>
  <Override PartName="/ppt/diagrams/drawing37.xml" ContentType="application/vnd.ms-office.drawingml.diagramDrawing+xml"/>
  <Override PartName="/ppt/notesSlides/notesSlide1.xml" ContentType="application/vnd.openxmlformats-officedocument.presentationml.notesSlide+xml"/>
  <Override PartName="/ppt/diagrams/data38.xml" ContentType="application/vnd.openxmlformats-officedocument.drawingml.diagramData+xml"/>
  <Override PartName="/ppt/diagrams/layout38.xml" ContentType="application/vnd.openxmlformats-officedocument.drawingml.diagramLayout+xml"/>
  <Override PartName="/ppt/diagrams/quickStyle38.xml" ContentType="application/vnd.openxmlformats-officedocument.drawingml.diagramStyle+xml"/>
  <Override PartName="/ppt/diagrams/colors38.xml" ContentType="application/vnd.openxmlformats-officedocument.drawingml.diagramColors+xml"/>
  <Override PartName="/ppt/diagrams/drawing38.xml" ContentType="application/vnd.ms-office.drawingml.diagramDrawing+xml"/>
  <Override PartName="/ppt/diagrams/data39.xml" ContentType="application/vnd.openxmlformats-officedocument.drawingml.diagramData+xml"/>
  <Override PartName="/ppt/diagrams/layout39.xml" ContentType="application/vnd.openxmlformats-officedocument.drawingml.diagramLayout+xml"/>
  <Override PartName="/ppt/diagrams/quickStyle39.xml" ContentType="application/vnd.openxmlformats-officedocument.drawingml.diagramStyle+xml"/>
  <Override PartName="/ppt/diagrams/colors39.xml" ContentType="application/vnd.openxmlformats-officedocument.drawingml.diagramColors+xml"/>
  <Override PartName="/ppt/diagrams/drawing39.xml" ContentType="application/vnd.ms-office.drawingml.diagramDrawing+xml"/>
  <Override PartName="/ppt/diagrams/data40.xml" ContentType="application/vnd.openxmlformats-officedocument.drawingml.diagramData+xml"/>
  <Override PartName="/ppt/diagrams/layout40.xml" ContentType="application/vnd.openxmlformats-officedocument.drawingml.diagramLayout+xml"/>
  <Override PartName="/ppt/diagrams/quickStyle40.xml" ContentType="application/vnd.openxmlformats-officedocument.drawingml.diagramStyle+xml"/>
  <Override PartName="/ppt/diagrams/colors40.xml" ContentType="application/vnd.openxmlformats-officedocument.drawingml.diagramColors+xml"/>
  <Override PartName="/ppt/diagrams/drawing40.xml" ContentType="application/vnd.ms-office.drawingml.diagramDrawing+xml"/>
  <Override PartName="/ppt/diagrams/data41.xml" ContentType="application/vnd.openxmlformats-officedocument.drawingml.diagramData+xml"/>
  <Override PartName="/ppt/diagrams/layout41.xml" ContentType="application/vnd.openxmlformats-officedocument.drawingml.diagramLayout+xml"/>
  <Override PartName="/ppt/diagrams/quickStyle41.xml" ContentType="application/vnd.openxmlformats-officedocument.drawingml.diagramStyle+xml"/>
  <Override PartName="/ppt/diagrams/colors41.xml" ContentType="application/vnd.openxmlformats-officedocument.drawingml.diagramColors+xml"/>
  <Override PartName="/ppt/diagrams/drawing41.xml" ContentType="application/vnd.ms-office.drawingml.diagramDrawing+xml"/>
  <Override PartName="/ppt/diagrams/data42.xml" ContentType="application/vnd.openxmlformats-officedocument.drawingml.diagramData+xml"/>
  <Override PartName="/ppt/diagrams/layout42.xml" ContentType="application/vnd.openxmlformats-officedocument.drawingml.diagramLayout+xml"/>
  <Override PartName="/ppt/diagrams/quickStyle42.xml" ContentType="application/vnd.openxmlformats-officedocument.drawingml.diagramStyle+xml"/>
  <Override PartName="/ppt/diagrams/colors42.xml" ContentType="application/vnd.openxmlformats-officedocument.drawingml.diagramColors+xml"/>
  <Override PartName="/ppt/diagrams/drawing42.xml" ContentType="application/vnd.ms-office.drawingml.diagramDrawing+xml"/>
  <Override PartName="/ppt/diagrams/data43.xml" ContentType="application/vnd.openxmlformats-officedocument.drawingml.diagramData+xml"/>
  <Override PartName="/ppt/diagrams/layout43.xml" ContentType="application/vnd.openxmlformats-officedocument.drawingml.diagramLayout+xml"/>
  <Override PartName="/ppt/diagrams/quickStyle43.xml" ContentType="application/vnd.openxmlformats-officedocument.drawingml.diagramStyle+xml"/>
  <Override PartName="/ppt/diagrams/colors43.xml" ContentType="application/vnd.openxmlformats-officedocument.drawingml.diagramColors+xml"/>
  <Override PartName="/ppt/diagrams/drawing43.xml" ContentType="application/vnd.ms-office.drawingml.diagramDrawing+xml"/>
  <Override PartName="/ppt/diagrams/data44.xml" ContentType="application/vnd.openxmlformats-officedocument.drawingml.diagramData+xml"/>
  <Override PartName="/ppt/diagrams/layout44.xml" ContentType="application/vnd.openxmlformats-officedocument.drawingml.diagramLayout+xml"/>
  <Override PartName="/ppt/diagrams/quickStyle44.xml" ContentType="application/vnd.openxmlformats-officedocument.drawingml.diagramStyle+xml"/>
  <Override PartName="/ppt/diagrams/colors44.xml" ContentType="application/vnd.openxmlformats-officedocument.drawingml.diagramColors+xml"/>
  <Override PartName="/ppt/diagrams/drawing44.xml" ContentType="application/vnd.ms-office.drawingml.diagramDrawing+xml"/>
  <Override PartName="/ppt/diagrams/data45.xml" ContentType="application/vnd.openxmlformats-officedocument.drawingml.diagramData+xml"/>
  <Override PartName="/ppt/diagrams/layout45.xml" ContentType="application/vnd.openxmlformats-officedocument.drawingml.diagramLayout+xml"/>
  <Override PartName="/ppt/diagrams/quickStyle45.xml" ContentType="application/vnd.openxmlformats-officedocument.drawingml.diagramStyle+xml"/>
  <Override PartName="/ppt/diagrams/colors45.xml" ContentType="application/vnd.openxmlformats-officedocument.drawingml.diagramColors+xml"/>
  <Override PartName="/ppt/diagrams/drawing45.xml" ContentType="application/vnd.ms-office.drawingml.diagramDrawing+xml"/>
  <Override PartName="/ppt/diagrams/data46.xml" ContentType="application/vnd.openxmlformats-officedocument.drawingml.diagramData+xml"/>
  <Override PartName="/ppt/diagrams/layout46.xml" ContentType="application/vnd.openxmlformats-officedocument.drawingml.diagramLayout+xml"/>
  <Override PartName="/ppt/diagrams/quickStyle46.xml" ContentType="application/vnd.openxmlformats-officedocument.drawingml.diagramStyle+xml"/>
  <Override PartName="/ppt/diagrams/colors46.xml" ContentType="application/vnd.openxmlformats-officedocument.drawingml.diagramColors+xml"/>
  <Override PartName="/ppt/diagrams/drawing4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51"/>
  </p:notesMasterIdLst>
  <p:sldIdLst>
    <p:sldId id="305" r:id="rId2"/>
    <p:sldId id="257" r:id="rId3"/>
    <p:sldId id="258" r:id="rId4"/>
    <p:sldId id="259" r:id="rId5"/>
    <p:sldId id="303" r:id="rId6"/>
    <p:sldId id="261" r:id="rId7"/>
    <p:sldId id="298" r:id="rId8"/>
    <p:sldId id="316" r:id="rId9"/>
    <p:sldId id="263" r:id="rId10"/>
    <p:sldId id="264" r:id="rId11"/>
    <p:sldId id="313" r:id="rId12"/>
    <p:sldId id="265" r:id="rId13"/>
    <p:sldId id="318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99" r:id="rId27"/>
    <p:sldId id="279" r:id="rId28"/>
    <p:sldId id="280" r:id="rId29"/>
    <p:sldId id="323" r:id="rId30"/>
    <p:sldId id="307" r:id="rId31"/>
    <p:sldId id="308" r:id="rId32"/>
    <p:sldId id="294" r:id="rId33"/>
    <p:sldId id="295" r:id="rId34"/>
    <p:sldId id="282" r:id="rId35"/>
    <p:sldId id="286" r:id="rId36"/>
    <p:sldId id="290" r:id="rId37"/>
    <p:sldId id="301" r:id="rId38"/>
    <p:sldId id="302" r:id="rId39"/>
    <p:sldId id="300" r:id="rId40"/>
    <p:sldId id="297" r:id="rId41"/>
    <p:sldId id="283" r:id="rId42"/>
    <p:sldId id="306" r:id="rId43"/>
    <p:sldId id="284" r:id="rId44"/>
    <p:sldId id="291" r:id="rId45"/>
    <p:sldId id="292" r:id="rId46"/>
    <p:sldId id="293" r:id="rId47"/>
    <p:sldId id="309" r:id="rId48"/>
    <p:sldId id="310" r:id="rId49"/>
    <p:sldId id="304" r:id="rId5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80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Major</a:t>
            </a:r>
            <a:r>
              <a:rPr lang="en-US" baseline="0" dirty="0" smtClean="0"/>
              <a:t> cause of death Globally</a:t>
            </a:r>
            <a:endParaRPr lang="en-US" dirty="0"/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Lbls>
            <c:dLbl>
              <c:idx val="3"/>
              <c:layout/>
              <c:tx>
                <c:rich>
                  <a:bodyPr/>
                  <a:lstStyle/>
                  <a:p>
                    <a:r>
                      <a:rPr lang="en-US" smtClean="0"/>
                      <a:t>9</a:t>
                    </a:r>
                    <a:endParaRPr lang="en-US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Sheet1!$A$2:$A$5</c:f>
              <c:strCache>
                <c:ptCount val="4"/>
                <c:pt idx="0">
                  <c:v>cardiovascular diseases</c:v>
                </c:pt>
                <c:pt idx="1">
                  <c:v>communicable diseases,maternal,perinatal&amp;nutritional condition</c:v>
                </c:pt>
                <c:pt idx="2">
                  <c:v>other NCDs</c:v>
                </c:pt>
                <c:pt idx="3">
                  <c:v>injuries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31</c:v>
                </c:pt>
                <c:pt idx="1">
                  <c:v>27</c:v>
                </c:pt>
                <c:pt idx="2">
                  <c:v>33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22562366620059"/>
          <c:y val="2.6900722461238737E-2"/>
          <c:w val="0.80377682929820693"/>
          <c:h val="0.4991774900560110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Ischaemic Heart Disease</c:v>
                </c:pt>
                <c:pt idx="1">
                  <c:v>Cerebro  Vascular Disease</c:v>
                </c:pt>
                <c:pt idx="2">
                  <c:v>other cardiovascular ds</c:v>
                </c:pt>
                <c:pt idx="3">
                  <c:v>Hypertensive Heart Disease</c:v>
                </c:pt>
                <c:pt idx="4">
                  <c:v>Inflamatory Heart Disease</c:v>
                </c:pt>
                <c:pt idx="5">
                  <c:v>Rheumatic Heart Disease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46</c:v>
                </c:pt>
                <c:pt idx="1">
                  <c:v>34</c:v>
                </c:pt>
                <c:pt idx="2">
                  <c:v>11</c:v>
                </c:pt>
                <c:pt idx="3">
                  <c:v>6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dLbls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Ischaemic Heart Disease</c:v>
                </c:pt>
                <c:pt idx="1">
                  <c:v>Cerebro  Vascular Disease</c:v>
                </c:pt>
                <c:pt idx="2">
                  <c:v>other cardiovascular ds</c:v>
                </c:pt>
                <c:pt idx="3">
                  <c:v>Hypertensive Heart Disease</c:v>
                </c:pt>
                <c:pt idx="4">
                  <c:v>Inflamatory Heart Disease</c:v>
                </c:pt>
                <c:pt idx="5">
                  <c:v>Rheumatic Heart Disease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38</c:v>
                </c:pt>
                <c:pt idx="1">
                  <c:v>37</c:v>
                </c:pt>
                <c:pt idx="2">
                  <c:v>14</c:v>
                </c:pt>
                <c:pt idx="3">
                  <c:v>7</c:v>
                </c:pt>
                <c:pt idx="4">
                  <c:v>2</c:v>
                </c:pt>
                <c:pt idx="5">
                  <c:v>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6998912"/>
        <c:axId val="57525376"/>
      </c:barChart>
      <c:catAx>
        <c:axId val="5699891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effectLst/>
        </c:spPr>
        <c:crossAx val="57525376"/>
        <c:crosses val="autoZero"/>
        <c:auto val="1"/>
        <c:lblAlgn val="ctr"/>
        <c:lblOffset val="100"/>
        <c:noMultiLvlLbl val="0"/>
      </c:catAx>
      <c:valAx>
        <c:axId val="575253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56998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984803885495609"/>
          <c:y val="0.80240664826690478"/>
          <c:w val="0.11834510756248927"/>
          <c:h val="0.1374547447033038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0.10602891358837378"/>
          <c:w val="0.64412243608437836"/>
          <c:h val="0.81893895738916878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Pt>
            <c:idx val="0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rgbClr val="7030A0"/>
              </a:solidFill>
            </c:spPr>
          </c:dPt>
          <c:dPt>
            <c:idx val="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cardiovascular diseases</c:v>
                </c:pt>
                <c:pt idx="1">
                  <c:v>communicable diseases,maternal, perinatal &amp;nutritional defeciencies</c:v>
                </c:pt>
                <c:pt idx="2">
                  <c:v>chronic respiratory disorder</c:v>
                </c:pt>
                <c:pt idx="3">
                  <c:v>cancer</c:v>
                </c:pt>
                <c:pt idx="4">
                  <c:v>diabetes</c:v>
                </c:pt>
                <c:pt idx="5">
                  <c:v>other NCDs</c:v>
                </c:pt>
                <c:pt idx="6">
                  <c:v>injuries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</c:v>
                </c:pt>
                <c:pt idx="1">
                  <c:v>35</c:v>
                </c:pt>
                <c:pt idx="2">
                  <c:v>9.6</c:v>
                </c:pt>
                <c:pt idx="3">
                  <c:v>7.8</c:v>
                </c:pt>
                <c:pt idx="4">
                  <c:v>2.1</c:v>
                </c:pt>
                <c:pt idx="5">
                  <c:v>10</c:v>
                </c:pt>
                <c:pt idx="6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9205429182463304E-2"/>
          <c:y val="1.619768590019495E-2"/>
          <c:w val="0.57597526003693977"/>
          <c:h val="0.87757247385877413"/>
        </c:manualLayout>
      </c:layout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explosion val="25"/>
          <c:dLbls>
            <c:dLbl>
              <c:idx val="5"/>
              <c:layout>
                <c:manualLayout>
                  <c:x val="0.12847222222222221"/>
                  <c:y val="-0.1567100286097678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Sheet1!$A$2:$A$8</c:f>
              <c:strCache>
                <c:ptCount val="7"/>
                <c:pt idx="0">
                  <c:v>CVD</c:v>
                </c:pt>
                <c:pt idx="1">
                  <c:v>Cancer</c:v>
                </c:pt>
                <c:pt idx="2">
                  <c:v>respiratory disorder</c:v>
                </c:pt>
                <c:pt idx="3">
                  <c:v>diabetes</c:v>
                </c:pt>
                <c:pt idx="4">
                  <c:v>other NCD</c:v>
                </c:pt>
                <c:pt idx="5">
                  <c:v>communicable,maternal,perinatal&amp;nutritional condition</c:v>
                </c:pt>
                <c:pt idx="6">
                  <c:v>injuries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24</c:v>
                </c:pt>
                <c:pt idx="1">
                  <c:v>6</c:v>
                </c:pt>
                <c:pt idx="2">
                  <c:v>11</c:v>
                </c:pt>
                <c:pt idx="3">
                  <c:v>2</c:v>
                </c:pt>
                <c:pt idx="4">
                  <c:v>10</c:v>
                </c:pt>
                <c:pt idx="5">
                  <c:v>37</c:v>
                </c:pt>
                <c:pt idx="6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519198989015257E-2"/>
          <c:y val="2.6848823961313519E-2"/>
          <c:w val="0.93743061631184998"/>
          <c:h val="0.7015860445097096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male 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-1.5432098765432098E-3"/>
                  <c:y val="2.057877813504823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-1.5432098765432098E-2"/>
                  <c:y val="1.5434083601286173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CVD</c:v>
                </c:pt>
                <c:pt idx="1">
                  <c:v>COPD</c:v>
                </c:pt>
                <c:pt idx="2">
                  <c:v>Diarrhoea</c:v>
                </c:pt>
                <c:pt idx="3">
                  <c:v>Perinatal</c:v>
                </c:pt>
                <c:pt idx="4">
                  <c:v>Respiratory Ds</c:v>
                </c:pt>
                <c:pt idx="5">
                  <c:v>TB</c:v>
                </c:pt>
                <c:pt idx="6">
                  <c:v>cancers</c:v>
                </c:pt>
                <c:pt idx="7">
                  <c:v>injuries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20.3</c:v>
                </c:pt>
                <c:pt idx="1">
                  <c:v>9.3000000000000007</c:v>
                </c:pt>
                <c:pt idx="2">
                  <c:v>6.7</c:v>
                </c:pt>
                <c:pt idx="3">
                  <c:v>6.4</c:v>
                </c:pt>
                <c:pt idx="4">
                  <c:v>5.4</c:v>
                </c:pt>
                <c:pt idx="5">
                  <c:v>7.1</c:v>
                </c:pt>
                <c:pt idx="6">
                  <c:v>5.4</c:v>
                </c:pt>
                <c:pt idx="7">
                  <c:v>5.2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female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1.0802469135802455E-2"/>
                  <c:y val="9.22830594728713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0"/>
                  <c:y val="6.655958680406107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3.0864197530863632E-3"/>
                  <c:y val="8.456601767222826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0"/>
                  <c:y val="6.141489227029901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CVD</c:v>
                </c:pt>
                <c:pt idx="1">
                  <c:v>COPD</c:v>
                </c:pt>
                <c:pt idx="2">
                  <c:v>Diarrhoea</c:v>
                </c:pt>
                <c:pt idx="3">
                  <c:v>Perinatal</c:v>
                </c:pt>
                <c:pt idx="4">
                  <c:v>Respiratory Ds</c:v>
                </c:pt>
                <c:pt idx="5">
                  <c:v>TB</c:v>
                </c:pt>
                <c:pt idx="6">
                  <c:v>cancers</c:v>
                </c:pt>
                <c:pt idx="7">
                  <c:v>injuries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16.899999999999999</c:v>
                </c:pt>
                <c:pt idx="1">
                  <c:v>8</c:v>
                </c:pt>
                <c:pt idx="2">
                  <c:v>9.9</c:v>
                </c:pt>
                <c:pt idx="3">
                  <c:v>6.2</c:v>
                </c:pt>
                <c:pt idx="4">
                  <c:v>7.1</c:v>
                </c:pt>
                <c:pt idx="5">
                  <c:v>4.7</c:v>
                </c:pt>
                <c:pt idx="6">
                  <c:v>6</c:v>
                </c:pt>
                <c:pt idx="7">
                  <c:v>4.5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75104"/>
        <c:axId val="36576640"/>
      </c:barChart>
      <c:catAx>
        <c:axId val="36575104"/>
        <c:scaling>
          <c:orientation val="minMax"/>
        </c:scaling>
        <c:delete val="0"/>
        <c:axPos val="b"/>
        <c:majorTickMark val="out"/>
        <c:minorTickMark val="none"/>
        <c:tickLblPos val="nextTo"/>
        <c:crossAx val="36576640"/>
        <c:crosses val="autoZero"/>
        <c:auto val="1"/>
        <c:lblAlgn val="ctr"/>
        <c:lblOffset val="100"/>
        <c:noMultiLvlLbl val="0"/>
      </c:catAx>
      <c:valAx>
        <c:axId val="36576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65751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81122654807038"/>
          <c:y val="0.86281044129933915"/>
          <c:w val="0.11116129581024595"/>
          <c:h val="0.13718955870066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519198989015257E-2"/>
          <c:y val="3.9710560295718664E-2"/>
          <c:w val="0.92822154175172555"/>
          <c:h val="0.6912966554421854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Rural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CVD</c:v>
                </c:pt>
                <c:pt idx="1">
                  <c:v>COPD</c:v>
                </c:pt>
                <c:pt idx="2">
                  <c:v>Diarrhoea</c:v>
                </c:pt>
                <c:pt idx="3">
                  <c:v>Perinatal</c:v>
                </c:pt>
                <c:pt idx="4">
                  <c:v>Respiratory Ds</c:v>
                </c:pt>
                <c:pt idx="5">
                  <c:v>TB</c:v>
                </c:pt>
                <c:pt idx="6">
                  <c:v>Cancer</c:v>
                </c:pt>
                <c:pt idx="7">
                  <c:v>Injuries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16.8</c:v>
                </c:pt>
                <c:pt idx="1">
                  <c:v>9</c:v>
                </c:pt>
                <c:pt idx="2">
                  <c:v>8.8000000000000007</c:v>
                </c:pt>
                <c:pt idx="3">
                  <c:v>6.8</c:v>
                </c:pt>
                <c:pt idx="4">
                  <c:v>6.7</c:v>
                </c:pt>
                <c:pt idx="5">
                  <c:v>6.1</c:v>
                </c:pt>
                <c:pt idx="6">
                  <c:v>5.2</c:v>
                </c:pt>
                <c:pt idx="7">
                  <c:v>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Urban</c:v>
                </c:pt>
              </c:strCache>
            </c:strRef>
          </c:tx>
          <c:invertIfNegative val="0"/>
          <c:dLbls>
            <c:dLbl>
              <c:idx val="6"/>
              <c:layout>
                <c:manualLayout>
                  <c:x val="1.2345679012345566E-2"/>
                  <c:y val="0.10000010127351444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Sheet1!$A$2:$A$9</c:f>
              <c:strCache>
                <c:ptCount val="8"/>
                <c:pt idx="0">
                  <c:v>CVD</c:v>
                </c:pt>
                <c:pt idx="1">
                  <c:v>COPD</c:v>
                </c:pt>
                <c:pt idx="2">
                  <c:v>Diarrhoea</c:v>
                </c:pt>
                <c:pt idx="3">
                  <c:v>Perinatal</c:v>
                </c:pt>
                <c:pt idx="4">
                  <c:v>Respiratory Ds</c:v>
                </c:pt>
                <c:pt idx="5">
                  <c:v>TB</c:v>
                </c:pt>
                <c:pt idx="6">
                  <c:v>Cancer</c:v>
                </c:pt>
                <c:pt idx="7">
                  <c:v>Injuries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28.6</c:v>
                </c:pt>
                <c:pt idx="1">
                  <c:v>7.5</c:v>
                </c:pt>
                <c:pt idx="2">
                  <c:v>4.8</c:v>
                </c:pt>
                <c:pt idx="3">
                  <c:v>3</c:v>
                </c:pt>
                <c:pt idx="4">
                  <c:v>3</c:v>
                </c:pt>
                <c:pt idx="5">
                  <c:v>5.3</c:v>
                </c:pt>
                <c:pt idx="6">
                  <c:v>7.9</c:v>
                </c:pt>
                <c:pt idx="7">
                  <c:v>4.4000000000000004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0"/>
          <c:cat>
            <c:strRef>
              <c:f>Sheet1!$A$2:$A$9</c:f>
              <c:strCache>
                <c:ptCount val="8"/>
                <c:pt idx="0">
                  <c:v>CVD</c:v>
                </c:pt>
                <c:pt idx="1">
                  <c:v>COPD</c:v>
                </c:pt>
                <c:pt idx="2">
                  <c:v>Diarrhoea</c:v>
                </c:pt>
                <c:pt idx="3">
                  <c:v>Perinatal</c:v>
                </c:pt>
                <c:pt idx="4">
                  <c:v>Respiratory Ds</c:v>
                </c:pt>
                <c:pt idx="5">
                  <c:v>TB</c:v>
                </c:pt>
                <c:pt idx="6">
                  <c:v>Cancer</c:v>
                </c:pt>
                <c:pt idx="7">
                  <c:v>Injuries</c:v>
                </c:pt>
              </c:strCache>
            </c:strRef>
          </c:cat>
          <c:val>
            <c:numRef>
              <c:f>Sheet1!$D$2:$D$9</c:f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7818368"/>
        <c:axId val="37819904"/>
      </c:barChart>
      <c:catAx>
        <c:axId val="37818368"/>
        <c:scaling>
          <c:orientation val="minMax"/>
        </c:scaling>
        <c:delete val="0"/>
        <c:axPos val="b"/>
        <c:majorTickMark val="out"/>
        <c:minorTickMark val="none"/>
        <c:tickLblPos val="nextTo"/>
        <c:crossAx val="37819904"/>
        <c:crosses val="autoZero"/>
        <c:auto val="1"/>
        <c:lblAlgn val="ctr"/>
        <c:lblOffset val="100"/>
        <c:noMultiLvlLbl val="0"/>
      </c:catAx>
      <c:valAx>
        <c:axId val="3781990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37818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5132327209098868"/>
          <c:y val="6.8704154745930016E-2"/>
          <c:w val="0.10855327111888792"/>
          <c:h val="0.1371895587006608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E9C946-045F-43DE-948D-00B223FAF23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241E64B-BD33-4D8C-802E-2C032E6DABE2}">
      <dgm:prSet custT="1"/>
      <dgm:spPr/>
      <dgm:t>
        <a:bodyPr/>
        <a:lstStyle/>
        <a:p>
          <a:pPr rtl="0"/>
          <a:r>
            <a:rPr lang="en-US" sz="2000" b="1" dirty="0" smtClean="0"/>
            <a:t>Presenter: Dr. </a:t>
          </a:r>
          <a:r>
            <a:rPr lang="en-US" sz="2000" b="1" dirty="0" err="1" smtClean="0"/>
            <a:t>Reshma</a:t>
          </a:r>
          <a:r>
            <a:rPr lang="en-US" sz="2000" b="1" dirty="0" smtClean="0"/>
            <a:t> </a:t>
          </a:r>
          <a:r>
            <a:rPr lang="en-US" sz="2000" b="1" dirty="0" err="1" smtClean="0"/>
            <a:t>Sougaijam</a:t>
          </a:r>
          <a:endParaRPr lang="en-US" sz="2000" b="1" dirty="0"/>
        </a:p>
      </dgm:t>
    </dgm:pt>
    <dgm:pt modelId="{4E0B137E-3637-4EE0-BD53-9E8B2BD22EC7}" type="parTrans" cxnId="{05A1C3C9-9802-4AB6-ABBD-94F39E1B3F4B}">
      <dgm:prSet/>
      <dgm:spPr/>
      <dgm:t>
        <a:bodyPr/>
        <a:lstStyle/>
        <a:p>
          <a:endParaRPr lang="en-US"/>
        </a:p>
      </dgm:t>
    </dgm:pt>
    <dgm:pt modelId="{6A6B234E-3C95-4048-931D-B6BEDFD2E47F}" type="sibTrans" cxnId="{05A1C3C9-9802-4AB6-ABBD-94F39E1B3F4B}">
      <dgm:prSet/>
      <dgm:spPr/>
      <dgm:t>
        <a:bodyPr/>
        <a:lstStyle/>
        <a:p>
          <a:endParaRPr lang="en-US"/>
        </a:p>
      </dgm:t>
    </dgm:pt>
    <dgm:pt modelId="{83B4DC27-189A-4007-A0CC-CA5874FCDA49}" type="pres">
      <dgm:prSet presAssocID="{C1E9C946-045F-43DE-948D-00B223FAF23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01A00B-7F36-41AE-B1AB-372B5DC0A691}" type="pres">
      <dgm:prSet presAssocID="{0241E64B-BD33-4D8C-802E-2C032E6DABE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445FD88-7877-4FD6-A663-19E3A0B1136B}" type="presOf" srcId="{C1E9C946-045F-43DE-948D-00B223FAF235}" destId="{83B4DC27-189A-4007-A0CC-CA5874FCDA49}" srcOrd="0" destOrd="0" presId="urn:microsoft.com/office/officeart/2005/8/layout/vList2"/>
    <dgm:cxn modelId="{5ADA23B0-D854-41BC-A197-BB13E18CE2E4}" type="presOf" srcId="{0241E64B-BD33-4D8C-802E-2C032E6DABE2}" destId="{BB01A00B-7F36-41AE-B1AB-372B5DC0A691}" srcOrd="0" destOrd="0" presId="urn:microsoft.com/office/officeart/2005/8/layout/vList2"/>
    <dgm:cxn modelId="{05A1C3C9-9802-4AB6-ABBD-94F39E1B3F4B}" srcId="{C1E9C946-045F-43DE-948D-00B223FAF235}" destId="{0241E64B-BD33-4D8C-802E-2C032E6DABE2}" srcOrd="0" destOrd="0" parTransId="{4E0B137E-3637-4EE0-BD53-9E8B2BD22EC7}" sibTransId="{6A6B234E-3C95-4048-931D-B6BEDFD2E47F}"/>
    <dgm:cxn modelId="{D0CB96F3-5D96-4329-8D82-D6CFFE03BBAD}" type="presParOf" srcId="{83B4DC27-189A-4007-A0CC-CA5874FCDA49}" destId="{BB01A00B-7F36-41AE-B1AB-372B5DC0A69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AA443DE-354B-455A-B7BB-D0EF9724964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F1E08E2-3BDA-4438-906F-A005B94D8009}">
      <dgm:prSet custT="1"/>
      <dgm:spPr/>
      <dgm:t>
        <a:bodyPr/>
        <a:lstStyle/>
        <a:p>
          <a:pPr rtl="0"/>
          <a:r>
            <a:rPr lang="en-US" sz="3200" b="1" dirty="0" smtClean="0"/>
            <a:t>Major Causes of Death in India:</a:t>
          </a:r>
          <a:br>
            <a:rPr lang="en-US" sz="3200" b="1" dirty="0" smtClean="0"/>
          </a:br>
          <a:r>
            <a:rPr lang="en-US" sz="3200" b="1" dirty="0" smtClean="0"/>
            <a:t>Rural </a:t>
          </a:r>
          <a:r>
            <a:rPr lang="en-US" sz="3200" b="1" dirty="0" err="1" smtClean="0"/>
            <a:t>vs</a:t>
          </a:r>
          <a:r>
            <a:rPr lang="en-US" sz="3200" b="1" dirty="0" smtClean="0"/>
            <a:t> Urban India</a:t>
          </a:r>
          <a:endParaRPr lang="en-US" sz="3200" dirty="0"/>
        </a:p>
      </dgm:t>
    </dgm:pt>
    <dgm:pt modelId="{C46A9152-5755-471F-B20B-6195D768489A}" type="parTrans" cxnId="{7CD8DBAD-8B02-49EC-BDAA-28F766B62687}">
      <dgm:prSet/>
      <dgm:spPr/>
      <dgm:t>
        <a:bodyPr/>
        <a:lstStyle/>
        <a:p>
          <a:endParaRPr lang="en-US"/>
        </a:p>
      </dgm:t>
    </dgm:pt>
    <dgm:pt modelId="{918A82C5-DE62-427F-B109-8115C296D9F1}" type="sibTrans" cxnId="{7CD8DBAD-8B02-49EC-BDAA-28F766B62687}">
      <dgm:prSet/>
      <dgm:spPr/>
      <dgm:t>
        <a:bodyPr/>
        <a:lstStyle/>
        <a:p>
          <a:endParaRPr lang="en-US"/>
        </a:p>
      </dgm:t>
    </dgm:pt>
    <dgm:pt modelId="{017BB870-FE7A-4406-BBCB-A844054FDB7A}" type="pres">
      <dgm:prSet presAssocID="{2AA443DE-354B-455A-B7BB-D0EF9724964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2BB98AE-C346-4235-96F7-5FC3E2BB3E24}" type="pres">
      <dgm:prSet presAssocID="{0F1E08E2-3BDA-4438-906F-A005B94D8009}" presName="parentText" presStyleLbl="node1" presStyleIdx="0" presStyleCnt="1" custLinFactNeighborY="-7699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CD8DBAD-8B02-49EC-BDAA-28F766B62687}" srcId="{2AA443DE-354B-455A-B7BB-D0EF97249643}" destId="{0F1E08E2-3BDA-4438-906F-A005B94D8009}" srcOrd="0" destOrd="0" parTransId="{C46A9152-5755-471F-B20B-6195D768489A}" sibTransId="{918A82C5-DE62-427F-B109-8115C296D9F1}"/>
    <dgm:cxn modelId="{DD0E36D2-46FA-4C85-A859-04A929A8AEC2}" type="presOf" srcId="{0F1E08E2-3BDA-4438-906F-A005B94D8009}" destId="{52BB98AE-C346-4235-96F7-5FC3E2BB3E24}" srcOrd="0" destOrd="0" presId="urn:microsoft.com/office/officeart/2005/8/layout/vList2"/>
    <dgm:cxn modelId="{464FA192-C08D-4CC2-91EC-DFB0D25D0786}" type="presOf" srcId="{2AA443DE-354B-455A-B7BB-D0EF97249643}" destId="{017BB870-FE7A-4406-BBCB-A844054FDB7A}" srcOrd="0" destOrd="0" presId="urn:microsoft.com/office/officeart/2005/8/layout/vList2"/>
    <dgm:cxn modelId="{76AD9A04-F036-4F24-87E6-95C92F3CD1EC}" type="presParOf" srcId="{017BB870-FE7A-4406-BBCB-A844054FDB7A}" destId="{52BB98AE-C346-4235-96F7-5FC3E2BB3E2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FE065619-2160-4C83-B76D-7E88889210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274B42-4465-4604-AAB3-FC1A858B01DB}">
      <dgm:prSet/>
      <dgm:spPr/>
      <dgm:t>
        <a:bodyPr/>
        <a:lstStyle/>
        <a:p>
          <a:pPr rtl="0"/>
          <a:r>
            <a:rPr lang="en-US" b="1" dirty="0" smtClean="0"/>
            <a:t>Maharashtra </a:t>
          </a:r>
          <a:endParaRPr lang="en-US" b="1" dirty="0"/>
        </a:p>
      </dgm:t>
    </dgm:pt>
    <dgm:pt modelId="{2313061C-2132-445A-90E3-50D1BFA557C3}" type="parTrans" cxnId="{1CAF038C-FEFE-466F-B776-9A582E9DD216}">
      <dgm:prSet/>
      <dgm:spPr/>
      <dgm:t>
        <a:bodyPr/>
        <a:lstStyle/>
        <a:p>
          <a:endParaRPr lang="en-US"/>
        </a:p>
      </dgm:t>
    </dgm:pt>
    <dgm:pt modelId="{CB10577F-9F23-4BAA-B8C3-A731AF9F8F4D}" type="sibTrans" cxnId="{1CAF038C-FEFE-466F-B776-9A582E9DD216}">
      <dgm:prSet/>
      <dgm:spPr/>
      <dgm:t>
        <a:bodyPr/>
        <a:lstStyle/>
        <a:p>
          <a:endParaRPr lang="en-US"/>
        </a:p>
      </dgm:t>
    </dgm:pt>
    <dgm:pt modelId="{4DBD9AD2-25C9-4BD3-A938-806E62BFEF42}" type="pres">
      <dgm:prSet presAssocID="{FE065619-2160-4C83-B76D-7E88889210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67F45F-17BF-45D6-A708-ACD2C1B29298}" type="pres">
      <dgm:prSet presAssocID="{D2274B42-4465-4604-AAB3-FC1A858B01D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09A0344-6EE0-45CB-9193-0733390818F6}" type="presOf" srcId="{D2274B42-4465-4604-AAB3-FC1A858B01DB}" destId="{B067F45F-17BF-45D6-A708-ACD2C1B29298}" srcOrd="0" destOrd="0" presId="urn:microsoft.com/office/officeart/2005/8/layout/vList2"/>
    <dgm:cxn modelId="{BBC196A6-B4B5-45C2-9615-3CF3C7982B90}" type="presOf" srcId="{FE065619-2160-4C83-B76D-7E88889210E4}" destId="{4DBD9AD2-25C9-4BD3-A938-806E62BFEF42}" srcOrd="0" destOrd="0" presId="urn:microsoft.com/office/officeart/2005/8/layout/vList2"/>
    <dgm:cxn modelId="{1CAF038C-FEFE-466F-B776-9A582E9DD216}" srcId="{FE065619-2160-4C83-B76D-7E88889210E4}" destId="{D2274B42-4465-4604-AAB3-FC1A858B01DB}" srcOrd="0" destOrd="0" parTransId="{2313061C-2132-445A-90E3-50D1BFA557C3}" sibTransId="{CB10577F-9F23-4BAA-B8C3-A731AF9F8F4D}"/>
    <dgm:cxn modelId="{A1857B2B-CD43-4498-B85D-13EA1A4D20A6}" type="presParOf" srcId="{4DBD9AD2-25C9-4BD3-A938-806E62BFEF42}" destId="{B067F45F-17BF-45D6-A708-ACD2C1B292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E3AD8C02-634B-4027-A2E6-010121092F2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502F0E7-F957-4818-BA02-C9F148EE9C05}">
      <dgm:prSet/>
      <dgm:spPr/>
      <dgm:t>
        <a:bodyPr/>
        <a:lstStyle/>
        <a:p>
          <a:pPr rtl="0"/>
          <a:r>
            <a:rPr lang="en-US" b="1" dirty="0" smtClean="0"/>
            <a:t>Risk factors for Cardiovascular disorders</a:t>
          </a:r>
          <a:endParaRPr lang="en-US" dirty="0"/>
        </a:p>
      </dgm:t>
    </dgm:pt>
    <dgm:pt modelId="{36AA7188-0E1D-418B-9778-C2219FDBC68E}" type="parTrans" cxnId="{DF2C622D-B729-4531-B24A-1684A689EA26}">
      <dgm:prSet/>
      <dgm:spPr/>
      <dgm:t>
        <a:bodyPr/>
        <a:lstStyle/>
        <a:p>
          <a:endParaRPr lang="en-US"/>
        </a:p>
      </dgm:t>
    </dgm:pt>
    <dgm:pt modelId="{47214D60-D51A-4C88-A2A0-4FD07C916ED4}" type="sibTrans" cxnId="{DF2C622D-B729-4531-B24A-1684A689EA26}">
      <dgm:prSet/>
      <dgm:spPr/>
      <dgm:t>
        <a:bodyPr/>
        <a:lstStyle/>
        <a:p>
          <a:endParaRPr lang="en-US"/>
        </a:p>
      </dgm:t>
    </dgm:pt>
    <dgm:pt modelId="{EDF3EFC6-E278-463E-B9DA-0D97FE7F6D3E}" type="pres">
      <dgm:prSet presAssocID="{E3AD8C02-634B-4027-A2E6-010121092F2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CED21EE-041E-4973-A025-D8555807B1A5}" type="pres">
      <dgm:prSet presAssocID="{C502F0E7-F957-4818-BA02-C9F148EE9C05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91BF04C-4AA6-481D-9E88-FB1D69E014A2}" type="presOf" srcId="{E3AD8C02-634B-4027-A2E6-010121092F2C}" destId="{EDF3EFC6-E278-463E-B9DA-0D97FE7F6D3E}" srcOrd="0" destOrd="0" presId="urn:microsoft.com/office/officeart/2005/8/layout/vList2"/>
    <dgm:cxn modelId="{E6A5A1B4-7044-4F57-89CF-F3CB800F324B}" type="presOf" srcId="{C502F0E7-F957-4818-BA02-C9F148EE9C05}" destId="{2CED21EE-041E-4973-A025-D8555807B1A5}" srcOrd="0" destOrd="0" presId="urn:microsoft.com/office/officeart/2005/8/layout/vList2"/>
    <dgm:cxn modelId="{DF2C622D-B729-4531-B24A-1684A689EA26}" srcId="{E3AD8C02-634B-4027-A2E6-010121092F2C}" destId="{C502F0E7-F957-4818-BA02-C9F148EE9C05}" srcOrd="0" destOrd="0" parTransId="{36AA7188-0E1D-418B-9778-C2219FDBC68E}" sibTransId="{47214D60-D51A-4C88-A2A0-4FD07C916ED4}"/>
    <dgm:cxn modelId="{3FF0962B-8542-4215-9817-BBB72F0CCAAF}" type="presParOf" srcId="{EDF3EFC6-E278-463E-B9DA-0D97FE7F6D3E}" destId="{2CED21EE-041E-4973-A025-D8555807B1A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F107D34A-128B-4520-8B0C-B77A51A6CE86}" type="doc">
      <dgm:prSet loTypeId="urn:microsoft.com/office/officeart/2005/8/layout/hProcess7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C4421D-C94C-4266-BDBE-CFE76F078917}">
      <dgm:prSet phldrT="[Text]"/>
      <dgm:spPr/>
      <dgm:t>
        <a:bodyPr/>
        <a:lstStyle/>
        <a:p>
          <a:r>
            <a:rPr lang="en-US" b="1" dirty="0" smtClean="0"/>
            <a:t>Social </a:t>
          </a:r>
          <a:r>
            <a:rPr lang="en-US" b="1" dirty="0" err="1" smtClean="0"/>
            <a:t>Determinats</a:t>
          </a:r>
          <a:r>
            <a:rPr lang="en-US" b="1" dirty="0" smtClean="0"/>
            <a:t> </a:t>
          </a:r>
          <a:endParaRPr lang="en-US" b="1" dirty="0"/>
        </a:p>
      </dgm:t>
    </dgm:pt>
    <dgm:pt modelId="{FC661875-1D75-4D69-A867-37A7432301CE}" type="parTrans" cxnId="{0EC7ECD8-6A17-4B3D-A5D6-5E3C037C2A8C}">
      <dgm:prSet/>
      <dgm:spPr/>
      <dgm:t>
        <a:bodyPr/>
        <a:lstStyle/>
        <a:p>
          <a:endParaRPr lang="en-US"/>
        </a:p>
      </dgm:t>
    </dgm:pt>
    <dgm:pt modelId="{22BADD81-B7D6-44E4-85F4-C74F11BBAABB}" type="sibTrans" cxnId="{0EC7ECD8-6A17-4B3D-A5D6-5E3C037C2A8C}">
      <dgm:prSet/>
      <dgm:spPr/>
      <dgm:t>
        <a:bodyPr/>
        <a:lstStyle/>
        <a:p>
          <a:endParaRPr lang="en-US"/>
        </a:p>
      </dgm:t>
    </dgm:pt>
    <dgm:pt modelId="{489E5B48-8F27-442B-A242-033633890084}">
      <dgm:prSet phldrT="[Text]"/>
      <dgm:spPr/>
      <dgm:t>
        <a:bodyPr/>
        <a:lstStyle/>
        <a:p>
          <a:r>
            <a:rPr lang="en-US" dirty="0"/>
            <a:t>Globalization</a:t>
          </a:r>
        </a:p>
        <a:p>
          <a:r>
            <a:rPr lang="en-US" dirty="0"/>
            <a:t>Urbanization</a:t>
          </a:r>
        </a:p>
        <a:p>
          <a:r>
            <a:rPr lang="en-US" dirty="0"/>
            <a:t>Ageing</a:t>
          </a:r>
        </a:p>
        <a:p>
          <a:r>
            <a:rPr lang="en-US" dirty="0"/>
            <a:t>Poverty</a:t>
          </a:r>
        </a:p>
        <a:p>
          <a:r>
            <a:rPr lang="en-US" dirty="0"/>
            <a:t>Illiteracy</a:t>
          </a:r>
        </a:p>
      </dgm:t>
    </dgm:pt>
    <dgm:pt modelId="{51634942-6275-469F-B631-6195B2B36A6F}" type="parTrans" cxnId="{0134ABA5-B262-4DA3-A047-033774FB3AE0}">
      <dgm:prSet/>
      <dgm:spPr/>
      <dgm:t>
        <a:bodyPr/>
        <a:lstStyle/>
        <a:p>
          <a:endParaRPr lang="en-US"/>
        </a:p>
      </dgm:t>
    </dgm:pt>
    <dgm:pt modelId="{833CB290-EAE5-4EE7-9C1B-99282E562B40}" type="sibTrans" cxnId="{0134ABA5-B262-4DA3-A047-033774FB3AE0}">
      <dgm:prSet/>
      <dgm:spPr/>
      <dgm:t>
        <a:bodyPr/>
        <a:lstStyle/>
        <a:p>
          <a:endParaRPr lang="en-US"/>
        </a:p>
      </dgm:t>
    </dgm:pt>
    <dgm:pt modelId="{1E85999B-FC77-4201-BD57-397BDF45EC95}">
      <dgm:prSet phldrT="[Text]"/>
      <dgm:spPr/>
      <dgm:t>
        <a:bodyPr/>
        <a:lstStyle/>
        <a:p>
          <a:r>
            <a:rPr lang="en-US" b="1" dirty="0" err="1" smtClean="0"/>
            <a:t>Behavioural</a:t>
          </a:r>
          <a:r>
            <a:rPr lang="en-US" b="1" dirty="0" smtClean="0"/>
            <a:t> RF</a:t>
          </a:r>
          <a:endParaRPr lang="en-US" b="1" dirty="0"/>
        </a:p>
      </dgm:t>
    </dgm:pt>
    <dgm:pt modelId="{FD63ABCA-55D0-4887-B488-35A81DAC9D60}" type="parTrans" cxnId="{065F7AED-01E5-4EEF-8E2A-B36228511704}">
      <dgm:prSet/>
      <dgm:spPr/>
      <dgm:t>
        <a:bodyPr/>
        <a:lstStyle/>
        <a:p>
          <a:endParaRPr lang="en-US"/>
        </a:p>
      </dgm:t>
    </dgm:pt>
    <dgm:pt modelId="{60C6D56E-B319-4A9A-88F1-A29F13DC39C4}" type="sibTrans" cxnId="{065F7AED-01E5-4EEF-8E2A-B36228511704}">
      <dgm:prSet/>
      <dgm:spPr/>
      <dgm:t>
        <a:bodyPr/>
        <a:lstStyle/>
        <a:p>
          <a:endParaRPr lang="en-US"/>
        </a:p>
      </dgm:t>
    </dgm:pt>
    <dgm:pt modelId="{8D6405C6-6515-44AA-BC22-E2C9746C30F1}">
      <dgm:prSet phldrT="[Text]"/>
      <dgm:spPr/>
      <dgm:t>
        <a:bodyPr/>
        <a:lstStyle/>
        <a:p>
          <a:r>
            <a:rPr lang="en-US" dirty="0"/>
            <a:t>Unhealthy </a:t>
          </a:r>
          <a:r>
            <a:rPr lang="en-US" dirty="0" smtClean="0"/>
            <a:t>diet</a:t>
          </a:r>
        </a:p>
        <a:p>
          <a:r>
            <a:rPr lang="en-US" dirty="0" smtClean="0"/>
            <a:t>Tobacco use</a:t>
          </a:r>
        </a:p>
        <a:p>
          <a:r>
            <a:rPr lang="en-US" dirty="0" smtClean="0"/>
            <a:t>Physical </a:t>
          </a:r>
          <a:r>
            <a:rPr lang="en-US" dirty="0"/>
            <a:t>inactivity</a:t>
          </a:r>
        </a:p>
        <a:p>
          <a:r>
            <a:rPr lang="en-US" dirty="0"/>
            <a:t>Harmful use of </a:t>
          </a:r>
          <a:r>
            <a:rPr lang="en-US" dirty="0" smtClean="0"/>
            <a:t>alcohol</a:t>
          </a:r>
          <a:endParaRPr lang="en-US" dirty="0"/>
        </a:p>
      </dgm:t>
    </dgm:pt>
    <dgm:pt modelId="{C6A06278-E46A-4A15-B6E2-157251950100}" type="parTrans" cxnId="{4BAA5374-ACA0-4654-A527-53EB2B956D9D}">
      <dgm:prSet/>
      <dgm:spPr/>
      <dgm:t>
        <a:bodyPr/>
        <a:lstStyle/>
        <a:p>
          <a:endParaRPr lang="en-US"/>
        </a:p>
      </dgm:t>
    </dgm:pt>
    <dgm:pt modelId="{1B328B31-4149-4685-BA41-3749F5993FEC}" type="sibTrans" cxnId="{4BAA5374-ACA0-4654-A527-53EB2B956D9D}">
      <dgm:prSet/>
      <dgm:spPr/>
      <dgm:t>
        <a:bodyPr/>
        <a:lstStyle/>
        <a:p>
          <a:endParaRPr lang="en-US"/>
        </a:p>
      </dgm:t>
    </dgm:pt>
    <dgm:pt modelId="{2118EB2B-680C-4378-AD46-E7312D2F0388}">
      <dgm:prSet phldrT="[Text]"/>
      <dgm:spPr/>
      <dgm:t>
        <a:bodyPr/>
        <a:lstStyle/>
        <a:p>
          <a:r>
            <a:rPr lang="en-US" b="1" dirty="0" smtClean="0"/>
            <a:t>Metabolic RF</a:t>
          </a:r>
          <a:endParaRPr lang="en-US" b="1" dirty="0"/>
        </a:p>
      </dgm:t>
    </dgm:pt>
    <dgm:pt modelId="{5F051881-41C7-4F30-9B30-24399E34DAA8}" type="parTrans" cxnId="{092F3219-24A6-48EE-9DCA-438C8DF62919}">
      <dgm:prSet/>
      <dgm:spPr/>
      <dgm:t>
        <a:bodyPr/>
        <a:lstStyle/>
        <a:p>
          <a:endParaRPr lang="en-US"/>
        </a:p>
      </dgm:t>
    </dgm:pt>
    <dgm:pt modelId="{98B63ED3-83B5-4492-B296-E0986369096C}" type="sibTrans" cxnId="{092F3219-24A6-48EE-9DCA-438C8DF62919}">
      <dgm:prSet/>
      <dgm:spPr/>
      <dgm:t>
        <a:bodyPr/>
        <a:lstStyle/>
        <a:p>
          <a:endParaRPr lang="en-US"/>
        </a:p>
      </dgm:t>
    </dgm:pt>
    <dgm:pt modelId="{1326E6FC-58D9-454E-858C-27A1D969CED5}">
      <dgm:prSet phldrT="[Text]"/>
      <dgm:spPr/>
      <dgm:t>
        <a:bodyPr/>
        <a:lstStyle/>
        <a:p>
          <a:r>
            <a:rPr lang="en-US" dirty="0"/>
            <a:t>High </a:t>
          </a:r>
          <a:r>
            <a:rPr lang="en-US" dirty="0" smtClean="0"/>
            <a:t>BP</a:t>
          </a:r>
          <a:endParaRPr lang="en-US" dirty="0"/>
        </a:p>
        <a:p>
          <a:r>
            <a:rPr lang="en-US" dirty="0"/>
            <a:t>Obesity</a:t>
          </a:r>
        </a:p>
        <a:p>
          <a:r>
            <a:rPr lang="en-US" dirty="0"/>
            <a:t>Diabetes</a:t>
          </a:r>
        </a:p>
        <a:p>
          <a:r>
            <a:rPr lang="en-US" dirty="0"/>
            <a:t>Raised Blood Lipids</a:t>
          </a:r>
        </a:p>
      </dgm:t>
    </dgm:pt>
    <dgm:pt modelId="{6190F02E-B7CF-4158-80E8-E0A434455ABE}" type="parTrans" cxnId="{0517A099-1001-4651-AD66-FC918B996502}">
      <dgm:prSet/>
      <dgm:spPr/>
      <dgm:t>
        <a:bodyPr/>
        <a:lstStyle/>
        <a:p>
          <a:endParaRPr lang="en-US"/>
        </a:p>
      </dgm:t>
    </dgm:pt>
    <dgm:pt modelId="{6ECE7134-8ECE-44FA-BAAC-B1EE9EE63D30}" type="sibTrans" cxnId="{0517A099-1001-4651-AD66-FC918B996502}">
      <dgm:prSet/>
      <dgm:spPr/>
      <dgm:t>
        <a:bodyPr/>
        <a:lstStyle/>
        <a:p>
          <a:endParaRPr lang="en-US"/>
        </a:p>
      </dgm:t>
    </dgm:pt>
    <dgm:pt modelId="{FC9710D2-372F-4F7A-B313-C40D247BE778}">
      <dgm:prSet phldrT="[Text]"/>
      <dgm:spPr/>
      <dgm:t>
        <a:bodyPr/>
        <a:lstStyle/>
        <a:p>
          <a:endParaRPr lang="en-US" dirty="0" smtClean="0"/>
        </a:p>
      </dgm:t>
    </dgm:pt>
    <dgm:pt modelId="{4C143D60-8D38-4557-8E66-AD820CC47C4D}" type="parTrans" cxnId="{D3BADE16-832F-4C1D-A68C-0F5207DA1354}">
      <dgm:prSet/>
      <dgm:spPr/>
      <dgm:t>
        <a:bodyPr/>
        <a:lstStyle/>
        <a:p>
          <a:endParaRPr lang="en-US"/>
        </a:p>
      </dgm:t>
    </dgm:pt>
    <dgm:pt modelId="{A7C9D940-12EC-4B0A-9438-E896B6ABA3A3}" type="sibTrans" cxnId="{D3BADE16-832F-4C1D-A68C-0F5207DA1354}">
      <dgm:prSet/>
      <dgm:spPr/>
      <dgm:t>
        <a:bodyPr/>
        <a:lstStyle/>
        <a:p>
          <a:endParaRPr lang="en-US"/>
        </a:p>
      </dgm:t>
    </dgm:pt>
    <dgm:pt modelId="{457ECB88-2FA0-405D-B07D-FD9EE61A46B2}" type="pres">
      <dgm:prSet presAssocID="{F107D34A-128B-4520-8B0C-B77A51A6CE8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F57496F-EA61-4C1C-8F72-2402B1E5F6E4}" type="pres">
      <dgm:prSet presAssocID="{5BC4421D-C94C-4266-BDBE-CFE76F078917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8F90B0-5836-4544-BE96-2EDA4C302138}" type="pres">
      <dgm:prSet presAssocID="{5BC4421D-C94C-4266-BDBE-CFE76F078917}" presName="bgRect" presStyleLbl="node1" presStyleIdx="0" presStyleCnt="4"/>
      <dgm:spPr/>
      <dgm:t>
        <a:bodyPr/>
        <a:lstStyle/>
        <a:p>
          <a:endParaRPr lang="en-US"/>
        </a:p>
      </dgm:t>
    </dgm:pt>
    <dgm:pt modelId="{57368BCA-F7ED-43AD-BC88-DE04F676A62B}" type="pres">
      <dgm:prSet presAssocID="{5BC4421D-C94C-4266-BDBE-CFE76F078917}" presName="parentNode" presStyleLbl="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F7B74D-F1DA-439B-ABC6-ED49AE0E9A3A}" type="pres">
      <dgm:prSet presAssocID="{5BC4421D-C94C-4266-BDBE-CFE76F078917}" presName="child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AFEDB89-8AF3-43A5-9B48-5D1541CBFF81}" type="pres">
      <dgm:prSet presAssocID="{22BADD81-B7D6-44E4-85F4-C74F11BBAABB}" presName="hSp" presStyleCnt="0"/>
      <dgm:spPr/>
      <dgm:t>
        <a:bodyPr/>
        <a:lstStyle/>
        <a:p>
          <a:endParaRPr lang="en-US"/>
        </a:p>
      </dgm:t>
    </dgm:pt>
    <dgm:pt modelId="{8C1F1F6C-B42B-4B59-AA89-1304206D8A01}" type="pres">
      <dgm:prSet presAssocID="{22BADD81-B7D6-44E4-85F4-C74F11BBAABB}" presName="vProcSp" presStyleCnt="0"/>
      <dgm:spPr/>
      <dgm:t>
        <a:bodyPr/>
        <a:lstStyle/>
        <a:p>
          <a:endParaRPr lang="en-US"/>
        </a:p>
      </dgm:t>
    </dgm:pt>
    <dgm:pt modelId="{2A471F69-DE8A-493D-AB86-8F25B3C9AAF3}" type="pres">
      <dgm:prSet presAssocID="{22BADD81-B7D6-44E4-85F4-C74F11BBAABB}" presName="vSp1" presStyleCnt="0"/>
      <dgm:spPr/>
      <dgm:t>
        <a:bodyPr/>
        <a:lstStyle/>
        <a:p>
          <a:endParaRPr lang="en-US"/>
        </a:p>
      </dgm:t>
    </dgm:pt>
    <dgm:pt modelId="{E9924233-8EAA-45BE-8066-669E18CEBBB7}" type="pres">
      <dgm:prSet presAssocID="{22BADD81-B7D6-44E4-85F4-C74F11BBAABB}" presName="simulatedConn" presStyleLbl="solidFgAcc1" presStyleIdx="0" presStyleCnt="3"/>
      <dgm:spPr/>
      <dgm:t>
        <a:bodyPr/>
        <a:lstStyle/>
        <a:p>
          <a:endParaRPr lang="en-US"/>
        </a:p>
      </dgm:t>
    </dgm:pt>
    <dgm:pt modelId="{BB65F222-3CA8-471B-A017-79122861EAFA}" type="pres">
      <dgm:prSet presAssocID="{22BADD81-B7D6-44E4-85F4-C74F11BBAABB}" presName="vSp2" presStyleCnt="0"/>
      <dgm:spPr/>
      <dgm:t>
        <a:bodyPr/>
        <a:lstStyle/>
        <a:p>
          <a:endParaRPr lang="en-US"/>
        </a:p>
      </dgm:t>
    </dgm:pt>
    <dgm:pt modelId="{0A7814BB-7FCD-4131-934B-543F8B72513A}" type="pres">
      <dgm:prSet presAssocID="{22BADD81-B7D6-44E4-85F4-C74F11BBAABB}" presName="sibTrans" presStyleCnt="0"/>
      <dgm:spPr/>
      <dgm:t>
        <a:bodyPr/>
        <a:lstStyle/>
        <a:p>
          <a:endParaRPr lang="en-US"/>
        </a:p>
      </dgm:t>
    </dgm:pt>
    <dgm:pt modelId="{1982CDFE-1EE0-40D7-A2B8-E1B42568902F}" type="pres">
      <dgm:prSet presAssocID="{1E85999B-FC77-4201-BD57-397BDF45EC95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FAB3E3-21F2-41E1-A83E-285E9A5BBA09}" type="pres">
      <dgm:prSet presAssocID="{1E85999B-FC77-4201-BD57-397BDF45EC95}" presName="bgRect" presStyleLbl="node1" presStyleIdx="1" presStyleCnt="4"/>
      <dgm:spPr/>
      <dgm:t>
        <a:bodyPr/>
        <a:lstStyle/>
        <a:p>
          <a:endParaRPr lang="en-US"/>
        </a:p>
      </dgm:t>
    </dgm:pt>
    <dgm:pt modelId="{21C694D4-BF35-4B55-92F6-876E0CB8CF78}" type="pres">
      <dgm:prSet presAssocID="{1E85999B-FC77-4201-BD57-397BDF45EC95}" presName="parentNode" presStyleLbl="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CFB5BD-757B-4211-A997-B801E5CC79EC}" type="pres">
      <dgm:prSet presAssocID="{1E85999B-FC77-4201-BD57-397BDF45EC95}" presName="child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EAA640F-41E9-4056-B8B6-293E6D7A5A45}" type="pres">
      <dgm:prSet presAssocID="{60C6D56E-B319-4A9A-88F1-A29F13DC39C4}" presName="hSp" presStyleCnt="0"/>
      <dgm:spPr/>
      <dgm:t>
        <a:bodyPr/>
        <a:lstStyle/>
        <a:p>
          <a:endParaRPr lang="en-US"/>
        </a:p>
      </dgm:t>
    </dgm:pt>
    <dgm:pt modelId="{7A24C823-272B-441D-9ADB-ADDC87E96D85}" type="pres">
      <dgm:prSet presAssocID="{60C6D56E-B319-4A9A-88F1-A29F13DC39C4}" presName="vProcSp" presStyleCnt="0"/>
      <dgm:spPr/>
      <dgm:t>
        <a:bodyPr/>
        <a:lstStyle/>
        <a:p>
          <a:endParaRPr lang="en-US"/>
        </a:p>
      </dgm:t>
    </dgm:pt>
    <dgm:pt modelId="{51253904-9F8D-4CBD-97FE-848E41F10F79}" type="pres">
      <dgm:prSet presAssocID="{60C6D56E-B319-4A9A-88F1-A29F13DC39C4}" presName="vSp1" presStyleCnt="0"/>
      <dgm:spPr/>
      <dgm:t>
        <a:bodyPr/>
        <a:lstStyle/>
        <a:p>
          <a:endParaRPr lang="en-US"/>
        </a:p>
      </dgm:t>
    </dgm:pt>
    <dgm:pt modelId="{1838CFFD-8BEE-473A-AF6B-79647F6CB1D7}" type="pres">
      <dgm:prSet presAssocID="{60C6D56E-B319-4A9A-88F1-A29F13DC39C4}" presName="simulatedConn" presStyleLbl="solidFgAcc1" presStyleIdx="1" presStyleCnt="3"/>
      <dgm:spPr/>
      <dgm:t>
        <a:bodyPr/>
        <a:lstStyle/>
        <a:p>
          <a:endParaRPr lang="en-US"/>
        </a:p>
      </dgm:t>
    </dgm:pt>
    <dgm:pt modelId="{0D012D97-BD2C-4C8E-82E8-66B94B6F41D9}" type="pres">
      <dgm:prSet presAssocID="{60C6D56E-B319-4A9A-88F1-A29F13DC39C4}" presName="vSp2" presStyleCnt="0"/>
      <dgm:spPr/>
      <dgm:t>
        <a:bodyPr/>
        <a:lstStyle/>
        <a:p>
          <a:endParaRPr lang="en-US"/>
        </a:p>
      </dgm:t>
    </dgm:pt>
    <dgm:pt modelId="{9E712568-E72C-469E-A385-6B6886E8FC8B}" type="pres">
      <dgm:prSet presAssocID="{60C6D56E-B319-4A9A-88F1-A29F13DC39C4}" presName="sibTrans" presStyleCnt="0"/>
      <dgm:spPr/>
      <dgm:t>
        <a:bodyPr/>
        <a:lstStyle/>
        <a:p>
          <a:endParaRPr lang="en-US"/>
        </a:p>
      </dgm:t>
    </dgm:pt>
    <dgm:pt modelId="{8F7E81D1-F1A1-40D5-ABF3-13C2E9C0556A}" type="pres">
      <dgm:prSet presAssocID="{2118EB2B-680C-4378-AD46-E7312D2F0388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C0E4DD-6E04-4A11-BD76-1A958CD3816B}" type="pres">
      <dgm:prSet presAssocID="{2118EB2B-680C-4378-AD46-E7312D2F0388}" presName="bgRect" presStyleLbl="node1" presStyleIdx="2" presStyleCnt="4" custLinFactNeighborY="-535"/>
      <dgm:spPr/>
      <dgm:t>
        <a:bodyPr/>
        <a:lstStyle/>
        <a:p>
          <a:endParaRPr lang="en-US"/>
        </a:p>
      </dgm:t>
    </dgm:pt>
    <dgm:pt modelId="{C18E74DF-0DAC-4E2B-99BC-5D665825AF83}" type="pres">
      <dgm:prSet presAssocID="{2118EB2B-680C-4378-AD46-E7312D2F0388}" presName="parentNode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0B2212-C2D3-41EB-814A-8F26A11E5527}" type="pres">
      <dgm:prSet presAssocID="{2118EB2B-680C-4378-AD46-E7312D2F0388}" presName="child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750CA9-D5E1-4834-888A-1A23E321F26E}" type="pres">
      <dgm:prSet presAssocID="{98B63ED3-83B5-4492-B296-E0986369096C}" presName="hSp" presStyleCnt="0"/>
      <dgm:spPr/>
      <dgm:t>
        <a:bodyPr/>
        <a:lstStyle/>
        <a:p>
          <a:endParaRPr lang="en-US"/>
        </a:p>
      </dgm:t>
    </dgm:pt>
    <dgm:pt modelId="{143D2B69-9B62-41EC-BA29-643CE8D538D8}" type="pres">
      <dgm:prSet presAssocID="{98B63ED3-83B5-4492-B296-E0986369096C}" presName="vProcSp" presStyleCnt="0"/>
      <dgm:spPr/>
      <dgm:t>
        <a:bodyPr/>
        <a:lstStyle/>
        <a:p>
          <a:endParaRPr lang="en-US"/>
        </a:p>
      </dgm:t>
    </dgm:pt>
    <dgm:pt modelId="{29773AFC-CA39-4953-BB28-683059F2752A}" type="pres">
      <dgm:prSet presAssocID="{98B63ED3-83B5-4492-B296-E0986369096C}" presName="vSp1" presStyleCnt="0"/>
      <dgm:spPr/>
      <dgm:t>
        <a:bodyPr/>
        <a:lstStyle/>
        <a:p>
          <a:endParaRPr lang="en-US"/>
        </a:p>
      </dgm:t>
    </dgm:pt>
    <dgm:pt modelId="{DB1728A3-5DF8-4906-BE7B-4BE8F83FFFC3}" type="pres">
      <dgm:prSet presAssocID="{98B63ED3-83B5-4492-B296-E0986369096C}" presName="simulatedConn" presStyleLbl="solidFgAcc1" presStyleIdx="2" presStyleCnt="3"/>
      <dgm:spPr/>
      <dgm:t>
        <a:bodyPr/>
        <a:lstStyle/>
        <a:p>
          <a:endParaRPr lang="en-US"/>
        </a:p>
      </dgm:t>
    </dgm:pt>
    <dgm:pt modelId="{14F4DAB1-E21D-47B0-B5AA-E341721BE692}" type="pres">
      <dgm:prSet presAssocID="{98B63ED3-83B5-4492-B296-E0986369096C}" presName="vSp2" presStyleCnt="0"/>
      <dgm:spPr/>
      <dgm:t>
        <a:bodyPr/>
        <a:lstStyle/>
        <a:p>
          <a:endParaRPr lang="en-US"/>
        </a:p>
      </dgm:t>
    </dgm:pt>
    <dgm:pt modelId="{9CCBAD8C-B603-4744-8D8A-2B4E2C8098AA}" type="pres">
      <dgm:prSet presAssocID="{98B63ED3-83B5-4492-B296-E0986369096C}" presName="sibTrans" presStyleCnt="0"/>
      <dgm:spPr/>
      <dgm:t>
        <a:bodyPr/>
        <a:lstStyle/>
        <a:p>
          <a:endParaRPr lang="en-US"/>
        </a:p>
      </dgm:t>
    </dgm:pt>
    <dgm:pt modelId="{7C478E8A-4057-4ADC-88C6-A919B6F090CD}" type="pres">
      <dgm:prSet presAssocID="{FC9710D2-372F-4F7A-B313-C40D247BE778}" presName="compositeNode" presStyleCnt="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7972A3-938C-4227-8A9B-CB695B6CDD6B}" type="pres">
      <dgm:prSet presAssocID="{FC9710D2-372F-4F7A-B313-C40D247BE778}" presName="bgRect" presStyleLbl="node1" presStyleIdx="3" presStyleCnt="4"/>
      <dgm:spPr/>
      <dgm:t>
        <a:bodyPr/>
        <a:lstStyle/>
        <a:p>
          <a:endParaRPr lang="en-US"/>
        </a:p>
      </dgm:t>
    </dgm:pt>
    <dgm:pt modelId="{8D419F22-795B-4EDF-9109-16436222880F}" type="pres">
      <dgm:prSet presAssocID="{FC9710D2-372F-4F7A-B313-C40D247BE778}" presName="parentNode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22879C-3DD5-49F6-B3FC-033AE784B6AA}" type="presOf" srcId="{1E85999B-FC77-4201-BD57-397BDF45EC95}" destId="{21C694D4-BF35-4B55-92F6-876E0CB8CF78}" srcOrd="1" destOrd="0" presId="urn:microsoft.com/office/officeart/2005/8/layout/hProcess7"/>
    <dgm:cxn modelId="{12626647-2346-48B9-AB77-1AEDF6275930}" type="presOf" srcId="{2118EB2B-680C-4378-AD46-E7312D2F0388}" destId="{A5C0E4DD-6E04-4A11-BD76-1A958CD3816B}" srcOrd="0" destOrd="0" presId="urn:microsoft.com/office/officeart/2005/8/layout/hProcess7"/>
    <dgm:cxn modelId="{EAD34A2E-4FB6-43E1-BAC2-8074210F4FE3}" type="presOf" srcId="{FC9710D2-372F-4F7A-B313-C40D247BE778}" destId="{557972A3-938C-4227-8A9B-CB695B6CDD6B}" srcOrd="0" destOrd="0" presId="urn:microsoft.com/office/officeart/2005/8/layout/hProcess7"/>
    <dgm:cxn modelId="{20F60438-78A5-4BB7-A95B-389A5742A794}" type="presOf" srcId="{2118EB2B-680C-4378-AD46-E7312D2F0388}" destId="{C18E74DF-0DAC-4E2B-99BC-5D665825AF83}" srcOrd="1" destOrd="0" presId="urn:microsoft.com/office/officeart/2005/8/layout/hProcess7"/>
    <dgm:cxn modelId="{A0B9772E-A707-4F67-8932-3735C5C0F1AC}" type="presOf" srcId="{1E85999B-FC77-4201-BD57-397BDF45EC95}" destId="{F4FAB3E3-21F2-41E1-A83E-285E9A5BBA09}" srcOrd="0" destOrd="0" presId="urn:microsoft.com/office/officeart/2005/8/layout/hProcess7"/>
    <dgm:cxn modelId="{D3BADE16-832F-4C1D-A68C-0F5207DA1354}" srcId="{F107D34A-128B-4520-8B0C-B77A51A6CE86}" destId="{FC9710D2-372F-4F7A-B313-C40D247BE778}" srcOrd="3" destOrd="0" parTransId="{4C143D60-8D38-4557-8E66-AD820CC47C4D}" sibTransId="{A7C9D940-12EC-4B0A-9438-E896B6ABA3A3}"/>
    <dgm:cxn modelId="{0EC7ECD8-6A17-4B3D-A5D6-5E3C037C2A8C}" srcId="{F107D34A-128B-4520-8B0C-B77A51A6CE86}" destId="{5BC4421D-C94C-4266-BDBE-CFE76F078917}" srcOrd="0" destOrd="0" parTransId="{FC661875-1D75-4D69-A867-37A7432301CE}" sibTransId="{22BADD81-B7D6-44E4-85F4-C74F11BBAABB}"/>
    <dgm:cxn modelId="{BCFC530F-0AF7-446B-8843-F204DA046E68}" type="presOf" srcId="{F107D34A-128B-4520-8B0C-B77A51A6CE86}" destId="{457ECB88-2FA0-405D-B07D-FD9EE61A46B2}" srcOrd="0" destOrd="0" presId="urn:microsoft.com/office/officeart/2005/8/layout/hProcess7"/>
    <dgm:cxn modelId="{065F7AED-01E5-4EEF-8E2A-B36228511704}" srcId="{F107D34A-128B-4520-8B0C-B77A51A6CE86}" destId="{1E85999B-FC77-4201-BD57-397BDF45EC95}" srcOrd="1" destOrd="0" parTransId="{FD63ABCA-55D0-4887-B488-35A81DAC9D60}" sibTransId="{60C6D56E-B319-4A9A-88F1-A29F13DC39C4}"/>
    <dgm:cxn modelId="{5CAEDE15-9633-4618-8100-041407B273D2}" type="presOf" srcId="{5BC4421D-C94C-4266-BDBE-CFE76F078917}" destId="{778F90B0-5836-4544-BE96-2EDA4C302138}" srcOrd="0" destOrd="0" presId="urn:microsoft.com/office/officeart/2005/8/layout/hProcess7"/>
    <dgm:cxn modelId="{092F3219-24A6-48EE-9DCA-438C8DF62919}" srcId="{F107D34A-128B-4520-8B0C-B77A51A6CE86}" destId="{2118EB2B-680C-4378-AD46-E7312D2F0388}" srcOrd="2" destOrd="0" parTransId="{5F051881-41C7-4F30-9B30-24399E34DAA8}" sibTransId="{98B63ED3-83B5-4492-B296-E0986369096C}"/>
    <dgm:cxn modelId="{166A7999-99E6-4D91-B60B-6DEC6161C702}" type="presOf" srcId="{1326E6FC-58D9-454E-858C-27A1D969CED5}" destId="{F80B2212-C2D3-41EB-814A-8F26A11E5527}" srcOrd="0" destOrd="0" presId="urn:microsoft.com/office/officeart/2005/8/layout/hProcess7"/>
    <dgm:cxn modelId="{0517A099-1001-4651-AD66-FC918B996502}" srcId="{2118EB2B-680C-4378-AD46-E7312D2F0388}" destId="{1326E6FC-58D9-454E-858C-27A1D969CED5}" srcOrd="0" destOrd="0" parTransId="{6190F02E-B7CF-4158-80E8-E0A434455ABE}" sibTransId="{6ECE7134-8ECE-44FA-BAAC-B1EE9EE63D30}"/>
    <dgm:cxn modelId="{0134ABA5-B262-4DA3-A047-033774FB3AE0}" srcId="{5BC4421D-C94C-4266-BDBE-CFE76F078917}" destId="{489E5B48-8F27-442B-A242-033633890084}" srcOrd="0" destOrd="0" parTransId="{51634942-6275-469F-B631-6195B2B36A6F}" sibTransId="{833CB290-EAE5-4EE7-9C1B-99282E562B40}"/>
    <dgm:cxn modelId="{EB62B7CA-BF20-4842-B1C1-9C50789B0C70}" type="presOf" srcId="{5BC4421D-C94C-4266-BDBE-CFE76F078917}" destId="{57368BCA-F7ED-43AD-BC88-DE04F676A62B}" srcOrd="1" destOrd="0" presId="urn:microsoft.com/office/officeart/2005/8/layout/hProcess7"/>
    <dgm:cxn modelId="{F7F3C1DA-710F-4680-BA4B-C25D9AF9A51E}" type="presOf" srcId="{FC9710D2-372F-4F7A-B313-C40D247BE778}" destId="{8D419F22-795B-4EDF-9109-16436222880F}" srcOrd="1" destOrd="0" presId="urn:microsoft.com/office/officeart/2005/8/layout/hProcess7"/>
    <dgm:cxn modelId="{76A1123A-CF88-4593-A152-608740BB4228}" type="presOf" srcId="{8D6405C6-6515-44AA-BC22-E2C9746C30F1}" destId="{39CFB5BD-757B-4211-A997-B801E5CC79EC}" srcOrd="0" destOrd="0" presId="urn:microsoft.com/office/officeart/2005/8/layout/hProcess7"/>
    <dgm:cxn modelId="{C36F9CD7-C806-4866-92BC-A836FD45A69B}" type="presOf" srcId="{489E5B48-8F27-442B-A242-033633890084}" destId="{C9F7B74D-F1DA-439B-ABC6-ED49AE0E9A3A}" srcOrd="0" destOrd="0" presId="urn:microsoft.com/office/officeart/2005/8/layout/hProcess7"/>
    <dgm:cxn modelId="{4BAA5374-ACA0-4654-A527-53EB2B956D9D}" srcId="{1E85999B-FC77-4201-BD57-397BDF45EC95}" destId="{8D6405C6-6515-44AA-BC22-E2C9746C30F1}" srcOrd="0" destOrd="0" parTransId="{C6A06278-E46A-4A15-B6E2-157251950100}" sibTransId="{1B328B31-4149-4685-BA41-3749F5993FEC}"/>
    <dgm:cxn modelId="{01DE73EF-8649-422E-B122-FFD32CA955CA}" type="presParOf" srcId="{457ECB88-2FA0-405D-B07D-FD9EE61A46B2}" destId="{DF57496F-EA61-4C1C-8F72-2402B1E5F6E4}" srcOrd="0" destOrd="0" presId="urn:microsoft.com/office/officeart/2005/8/layout/hProcess7"/>
    <dgm:cxn modelId="{EA28948B-7DA3-4E74-874A-E60C61313501}" type="presParOf" srcId="{DF57496F-EA61-4C1C-8F72-2402B1E5F6E4}" destId="{778F90B0-5836-4544-BE96-2EDA4C302138}" srcOrd="0" destOrd="0" presId="urn:microsoft.com/office/officeart/2005/8/layout/hProcess7"/>
    <dgm:cxn modelId="{41CA42D3-1BC3-4640-B9D8-288A8634239C}" type="presParOf" srcId="{DF57496F-EA61-4C1C-8F72-2402B1E5F6E4}" destId="{57368BCA-F7ED-43AD-BC88-DE04F676A62B}" srcOrd="1" destOrd="0" presId="urn:microsoft.com/office/officeart/2005/8/layout/hProcess7"/>
    <dgm:cxn modelId="{5E7DF457-3D13-4BFC-9EF3-F3088658FC3A}" type="presParOf" srcId="{DF57496F-EA61-4C1C-8F72-2402B1E5F6E4}" destId="{C9F7B74D-F1DA-439B-ABC6-ED49AE0E9A3A}" srcOrd="2" destOrd="0" presId="urn:microsoft.com/office/officeart/2005/8/layout/hProcess7"/>
    <dgm:cxn modelId="{28076065-7602-47C6-96EB-87BA780FD35D}" type="presParOf" srcId="{457ECB88-2FA0-405D-B07D-FD9EE61A46B2}" destId="{EAFEDB89-8AF3-43A5-9B48-5D1541CBFF81}" srcOrd="1" destOrd="0" presId="urn:microsoft.com/office/officeart/2005/8/layout/hProcess7"/>
    <dgm:cxn modelId="{9226FFFD-A965-4B44-90A8-126BA96811FB}" type="presParOf" srcId="{457ECB88-2FA0-405D-B07D-FD9EE61A46B2}" destId="{8C1F1F6C-B42B-4B59-AA89-1304206D8A01}" srcOrd="2" destOrd="0" presId="urn:microsoft.com/office/officeart/2005/8/layout/hProcess7"/>
    <dgm:cxn modelId="{8638F6BF-99F8-4EE7-A532-01EB8741397F}" type="presParOf" srcId="{8C1F1F6C-B42B-4B59-AA89-1304206D8A01}" destId="{2A471F69-DE8A-493D-AB86-8F25B3C9AAF3}" srcOrd="0" destOrd="0" presId="urn:microsoft.com/office/officeart/2005/8/layout/hProcess7"/>
    <dgm:cxn modelId="{409C8438-6CF6-48F4-B973-DD0222503D5E}" type="presParOf" srcId="{8C1F1F6C-B42B-4B59-AA89-1304206D8A01}" destId="{E9924233-8EAA-45BE-8066-669E18CEBBB7}" srcOrd="1" destOrd="0" presId="urn:microsoft.com/office/officeart/2005/8/layout/hProcess7"/>
    <dgm:cxn modelId="{34ED1028-358C-47AE-A123-1EE37E765592}" type="presParOf" srcId="{8C1F1F6C-B42B-4B59-AA89-1304206D8A01}" destId="{BB65F222-3CA8-471B-A017-79122861EAFA}" srcOrd="2" destOrd="0" presId="urn:microsoft.com/office/officeart/2005/8/layout/hProcess7"/>
    <dgm:cxn modelId="{9B07123A-B950-478B-96B6-BBAF2C1E1968}" type="presParOf" srcId="{457ECB88-2FA0-405D-B07D-FD9EE61A46B2}" destId="{0A7814BB-7FCD-4131-934B-543F8B72513A}" srcOrd="3" destOrd="0" presId="urn:microsoft.com/office/officeart/2005/8/layout/hProcess7"/>
    <dgm:cxn modelId="{A15697A3-6999-4F8A-8A70-6C254BE07B51}" type="presParOf" srcId="{457ECB88-2FA0-405D-B07D-FD9EE61A46B2}" destId="{1982CDFE-1EE0-40D7-A2B8-E1B42568902F}" srcOrd="4" destOrd="0" presId="urn:microsoft.com/office/officeart/2005/8/layout/hProcess7"/>
    <dgm:cxn modelId="{6B44C365-4E40-446F-A994-0F75767AB52C}" type="presParOf" srcId="{1982CDFE-1EE0-40D7-A2B8-E1B42568902F}" destId="{F4FAB3E3-21F2-41E1-A83E-285E9A5BBA09}" srcOrd="0" destOrd="0" presId="urn:microsoft.com/office/officeart/2005/8/layout/hProcess7"/>
    <dgm:cxn modelId="{47376781-BA0D-4407-B01E-E6E813E1D88C}" type="presParOf" srcId="{1982CDFE-1EE0-40D7-A2B8-E1B42568902F}" destId="{21C694D4-BF35-4B55-92F6-876E0CB8CF78}" srcOrd="1" destOrd="0" presId="urn:microsoft.com/office/officeart/2005/8/layout/hProcess7"/>
    <dgm:cxn modelId="{90523327-D411-4157-A228-60250B92A2D7}" type="presParOf" srcId="{1982CDFE-1EE0-40D7-A2B8-E1B42568902F}" destId="{39CFB5BD-757B-4211-A997-B801E5CC79EC}" srcOrd="2" destOrd="0" presId="urn:microsoft.com/office/officeart/2005/8/layout/hProcess7"/>
    <dgm:cxn modelId="{1586C696-36CF-4076-B24A-49E2A848115F}" type="presParOf" srcId="{457ECB88-2FA0-405D-B07D-FD9EE61A46B2}" destId="{2EAA640F-41E9-4056-B8B6-293E6D7A5A45}" srcOrd="5" destOrd="0" presId="urn:microsoft.com/office/officeart/2005/8/layout/hProcess7"/>
    <dgm:cxn modelId="{14A8F68A-189D-40F7-BA30-21913001DC35}" type="presParOf" srcId="{457ECB88-2FA0-405D-B07D-FD9EE61A46B2}" destId="{7A24C823-272B-441D-9ADB-ADDC87E96D85}" srcOrd="6" destOrd="0" presId="urn:microsoft.com/office/officeart/2005/8/layout/hProcess7"/>
    <dgm:cxn modelId="{B45B6AA9-B42B-44E5-B1B9-B4B1CA7D8698}" type="presParOf" srcId="{7A24C823-272B-441D-9ADB-ADDC87E96D85}" destId="{51253904-9F8D-4CBD-97FE-848E41F10F79}" srcOrd="0" destOrd="0" presId="urn:microsoft.com/office/officeart/2005/8/layout/hProcess7"/>
    <dgm:cxn modelId="{B4924A60-E953-404D-9352-763E125FE4C8}" type="presParOf" srcId="{7A24C823-272B-441D-9ADB-ADDC87E96D85}" destId="{1838CFFD-8BEE-473A-AF6B-79647F6CB1D7}" srcOrd="1" destOrd="0" presId="urn:microsoft.com/office/officeart/2005/8/layout/hProcess7"/>
    <dgm:cxn modelId="{1BB557DC-B9D1-4251-B843-938A6B865572}" type="presParOf" srcId="{7A24C823-272B-441D-9ADB-ADDC87E96D85}" destId="{0D012D97-BD2C-4C8E-82E8-66B94B6F41D9}" srcOrd="2" destOrd="0" presId="urn:microsoft.com/office/officeart/2005/8/layout/hProcess7"/>
    <dgm:cxn modelId="{96E18A2F-2359-4478-94DD-6459CD601C7C}" type="presParOf" srcId="{457ECB88-2FA0-405D-B07D-FD9EE61A46B2}" destId="{9E712568-E72C-469E-A385-6B6886E8FC8B}" srcOrd="7" destOrd="0" presId="urn:microsoft.com/office/officeart/2005/8/layout/hProcess7"/>
    <dgm:cxn modelId="{500EEEDA-353F-4600-AA8A-472F0B85C481}" type="presParOf" srcId="{457ECB88-2FA0-405D-B07D-FD9EE61A46B2}" destId="{8F7E81D1-F1A1-40D5-ABF3-13C2E9C0556A}" srcOrd="8" destOrd="0" presId="urn:microsoft.com/office/officeart/2005/8/layout/hProcess7"/>
    <dgm:cxn modelId="{94D40306-4EE2-4664-8100-7253915801BF}" type="presParOf" srcId="{8F7E81D1-F1A1-40D5-ABF3-13C2E9C0556A}" destId="{A5C0E4DD-6E04-4A11-BD76-1A958CD3816B}" srcOrd="0" destOrd="0" presId="urn:microsoft.com/office/officeart/2005/8/layout/hProcess7"/>
    <dgm:cxn modelId="{E4E708DC-7EE5-484C-BC44-E0936245AA2B}" type="presParOf" srcId="{8F7E81D1-F1A1-40D5-ABF3-13C2E9C0556A}" destId="{C18E74DF-0DAC-4E2B-99BC-5D665825AF83}" srcOrd="1" destOrd="0" presId="urn:microsoft.com/office/officeart/2005/8/layout/hProcess7"/>
    <dgm:cxn modelId="{B3324683-1472-42F1-875F-BD57BE8330EE}" type="presParOf" srcId="{8F7E81D1-F1A1-40D5-ABF3-13C2E9C0556A}" destId="{F80B2212-C2D3-41EB-814A-8F26A11E5527}" srcOrd="2" destOrd="0" presId="urn:microsoft.com/office/officeart/2005/8/layout/hProcess7"/>
    <dgm:cxn modelId="{B21EF91E-D0DF-46EB-8372-9030244048A6}" type="presParOf" srcId="{457ECB88-2FA0-405D-B07D-FD9EE61A46B2}" destId="{41750CA9-D5E1-4834-888A-1A23E321F26E}" srcOrd="9" destOrd="0" presId="urn:microsoft.com/office/officeart/2005/8/layout/hProcess7"/>
    <dgm:cxn modelId="{C4D0575F-DE90-4537-9818-8D6E4FC7F96C}" type="presParOf" srcId="{457ECB88-2FA0-405D-B07D-FD9EE61A46B2}" destId="{143D2B69-9B62-41EC-BA29-643CE8D538D8}" srcOrd="10" destOrd="0" presId="urn:microsoft.com/office/officeart/2005/8/layout/hProcess7"/>
    <dgm:cxn modelId="{71EFDEE1-9089-4453-91BD-9AEEF04A1153}" type="presParOf" srcId="{143D2B69-9B62-41EC-BA29-643CE8D538D8}" destId="{29773AFC-CA39-4953-BB28-683059F2752A}" srcOrd="0" destOrd="0" presId="urn:microsoft.com/office/officeart/2005/8/layout/hProcess7"/>
    <dgm:cxn modelId="{9E680593-643A-4265-B397-F86A8BF12C8F}" type="presParOf" srcId="{143D2B69-9B62-41EC-BA29-643CE8D538D8}" destId="{DB1728A3-5DF8-4906-BE7B-4BE8F83FFFC3}" srcOrd="1" destOrd="0" presId="urn:microsoft.com/office/officeart/2005/8/layout/hProcess7"/>
    <dgm:cxn modelId="{3C20BDDE-7B8E-4CB9-9396-3B50BC6C9C73}" type="presParOf" srcId="{143D2B69-9B62-41EC-BA29-643CE8D538D8}" destId="{14F4DAB1-E21D-47B0-B5AA-E341721BE692}" srcOrd="2" destOrd="0" presId="urn:microsoft.com/office/officeart/2005/8/layout/hProcess7"/>
    <dgm:cxn modelId="{71FEA4B1-174E-436D-85A2-0ED05D4FBD75}" type="presParOf" srcId="{457ECB88-2FA0-405D-B07D-FD9EE61A46B2}" destId="{9CCBAD8C-B603-4744-8D8A-2B4E2C8098AA}" srcOrd="11" destOrd="0" presId="urn:microsoft.com/office/officeart/2005/8/layout/hProcess7"/>
    <dgm:cxn modelId="{4BEEA630-7700-41E8-BAAD-B0EE231DCFD6}" type="presParOf" srcId="{457ECB88-2FA0-405D-B07D-FD9EE61A46B2}" destId="{7C478E8A-4057-4ADC-88C6-A919B6F090CD}" srcOrd="12" destOrd="0" presId="urn:microsoft.com/office/officeart/2005/8/layout/hProcess7"/>
    <dgm:cxn modelId="{F3F35745-41DB-4CEC-A6D7-14F5C91B2423}" type="presParOf" srcId="{7C478E8A-4057-4ADC-88C6-A919B6F090CD}" destId="{557972A3-938C-4227-8A9B-CB695B6CDD6B}" srcOrd="0" destOrd="0" presId="urn:microsoft.com/office/officeart/2005/8/layout/hProcess7"/>
    <dgm:cxn modelId="{39212F7D-6E4B-4ED6-997F-29AFB3403AA2}" type="presParOf" srcId="{7C478E8A-4057-4ADC-88C6-A919B6F090CD}" destId="{8D419F22-795B-4EDF-9109-16436222880F}" srcOrd="1" destOrd="0" presId="urn:microsoft.com/office/officeart/2005/8/layout/hProcess7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CB72EF3-D032-4073-8B5D-69E36DA7575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BBD66BD-107B-4F8B-BA4D-609B0AE3BFD6}">
      <dgm:prSet/>
      <dgm:spPr/>
      <dgm:t>
        <a:bodyPr/>
        <a:lstStyle/>
        <a:p>
          <a:pPr rtl="0"/>
          <a:r>
            <a:rPr lang="en-US" b="1" dirty="0" smtClean="0"/>
            <a:t>Social determinants</a:t>
          </a:r>
          <a:endParaRPr lang="en-US" dirty="0"/>
        </a:p>
      </dgm:t>
    </dgm:pt>
    <dgm:pt modelId="{BD4E559B-3A38-457B-A853-26648C65D2B6}" type="parTrans" cxnId="{1A364D40-529A-4C10-8425-8B0049D0F74F}">
      <dgm:prSet/>
      <dgm:spPr/>
      <dgm:t>
        <a:bodyPr/>
        <a:lstStyle/>
        <a:p>
          <a:endParaRPr lang="en-US"/>
        </a:p>
      </dgm:t>
    </dgm:pt>
    <dgm:pt modelId="{E1E7312A-5365-4946-8364-C840F43E8091}" type="sibTrans" cxnId="{1A364D40-529A-4C10-8425-8B0049D0F74F}">
      <dgm:prSet/>
      <dgm:spPr/>
      <dgm:t>
        <a:bodyPr/>
        <a:lstStyle/>
        <a:p>
          <a:endParaRPr lang="en-US"/>
        </a:p>
      </dgm:t>
    </dgm:pt>
    <dgm:pt modelId="{6D5761E8-11EF-4008-90EF-B3D0627C544C}" type="pres">
      <dgm:prSet presAssocID="{7CB72EF3-D032-4073-8B5D-69E36DA757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F74C64B-B730-49FD-B105-F7818FC35F31}" type="pres">
      <dgm:prSet presAssocID="{5BBD66BD-107B-4F8B-BA4D-609B0AE3BFD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2179994-F587-4677-8E00-2B79C9684DF9}" type="presOf" srcId="{7CB72EF3-D032-4073-8B5D-69E36DA75755}" destId="{6D5761E8-11EF-4008-90EF-B3D0627C544C}" srcOrd="0" destOrd="0" presId="urn:microsoft.com/office/officeart/2005/8/layout/vList2"/>
    <dgm:cxn modelId="{1A364D40-529A-4C10-8425-8B0049D0F74F}" srcId="{7CB72EF3-D032-4073-8B5D-69E36DA75755}" destId="{5BBD66BD-107B-4F8B-BA4D-609B0AE3BFD6}" srcOrd="0" destOrd="0" parTransId="{BD4E559B-3A38-457B-A853-26648C65D2B6}" sibTransId="{E1E7312A-5365-4946-8364-C840F43E8091}"/>
    <dgm:cxn modelId="{6D5FE2FB-56DC-434D-BF50-D040D8928D7B}" type="presOf" srcId="{5BBD66BD-107B-4F8B-BA4D-609B0AE3BFD6}" destId="{6F74C64B-B730-49FD-B105-F7818FC35F31}" srcOrd="0" destOrd="0" presId="urn:microsoft.com/office/officeart/2005/8/layout/vList2"/>
    <dgm:cxn modelId="{F384AD43-247C-4507-A222-E3B1FB3A5A4D}" type="presParOf" srcId="{6D5761E8-11EF-4008-90EF-B3D0627C544C}" destId="{6F74C64B-B730-49FD-B105-F7818FC35F31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F17B5A11-2664-4F07-AE68-4E321F6B049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7020562-CE05-421B-8955-FFD5F716B5A0}">
      <dgm:prSet/>
      <dgm:spPr/>
      <dgm:t>
        <a:bodyPr/>
        <a:lstStyle/>
        <a:p>
          <a:pPr rtl="0"/>
          <a:r>
            <a:rPr lang="en-US" b="1" dirty="0" smtClean="0"/>
            <a:t>Social determinants cont.</a:t>
          </a:r>
          <a:endParaRPr lang="en-US" dirty="0"/>
        </a:p>
      </dgm:t>
    </dgm:pt>
    <dgm:pt modelId="{FB7B5C93-F670-42B2-9F0F-F760BA3AF1A0}" type="parTrans" cxnId="{9F7B9AB1-A166-4CF1-A73C-35BDDE2D2A78}">
      <dgm:prSet/>
      <dgm:spPr/>
      <dgm:t>
        <a:bodyPr/>
        <a:lstStyle/>
        <a:p>
          <a:endParaRPr lang="en-US"/>
        </a:p>
      </dgm:t>
    </dgm:pt>
    <dgm:pt modelId="{D214C019-1A19-4A4D-A333-758A21329724}" type="sibTrans" cxnId="{9F7B9AB1-A166-4CF1-A73C-35BDDE2D2A78}">
      <dgm:prSet/>
      <dgm:spPr/>
      <dgm:t>
        <a:bodyPr/>
        <a:lstStyle/>
        <a:p>
          <a:endParaRPr lang="en-US"/>
        </a:p>
      </dgm:t>
    </dgm:pt>
    <dgm:pt modelId="{78DB93BB-FDC4-42D7-AC05-942AB1630D66}" type="pres">
      <dgm:prSet presAssocID="{F17B5A11-2664-4F07-AE68-4E321F6B049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2C58A20-E0FB-4C07-865C-130F9E4771BF}" type="pres">
      <dgm:prSet presAssocID="{F7020562-CE05-421B-8955-FFD5F716B5A0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F7B9AB1-A166-4CF1-A73C-35BDDE2D2A78}" srcId="{F17B5A11-2664-4F07-AE68-4E321F6B049E}" destId="{F7020562-CE05-421B-8955-FFD5F716B5A0}" srcOrd="0" destOrd="0" parTransId="{FB7B5C93-F670-42B2-9F0F-F760BA3AF1A0}" sibTransId="{D214C019-1A19-4A4D-A333-758A21329724}"/>
    <dgm:cxn modelId="{192316AA-3B61-4336-8C09-A8BAA87B55B7}" type="presOf" srcId="{F17B5A11-2664-4F07-AE68-4E321F6B049E}" destId="{78DB93BB-FDC4-42D7-AC05-942AB1630D66}" srcOrd="0" destOrd="0" presId="urn:microsoft.com/office/officeart/2005/8/layout/vList2"/>
    <dgm:cxn modelId="{9C0E298C-2B11-416E-9C21-2164D4F9409B}" type="presOf" srcId="{F7020562-CE05-421B-8955-FFD5F716B5A0}" destId="{32C58A20-E0FB-4C07-865C-130F9E4771BF}" srcOrd="0" destOrd="0" presId="urn:microsoft.com/office/officeart/2005/8/layout/vList2"/>
    <dgm:cxn modelId="{E052B8B3-FD77-4699-A50B-BA0483B28F77}" type="presParOf" srcId="{78DB93BB-FDC4-42D7-AC05-942AB1630D66}" destId="{32C58A20-E0FB-4C07-865C-130F9E4771B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CB0A9280-6084-421E-B3A9-A50D245499B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C49F403-24EB-4763-B64B-342401C63874}">
      <dgm:prSet/>
      <dgm:spPr/>
      <dgm:t>
        <a:bodyPr/>
        <a:lstStyle/>
        <a:p>
          <a:pPr rtl="0"/>
          <a:r>
            <a:rPr lang="en-US" b="1" smtClean="0"/>
            <a:t>Social determinants cont</a:t>
          </a:r>
          <a:r>
            <a:rPr lang="en-US" smtClean="0"/>
            <a:t>.</a:t>
          </a:r>
          <a:endParaRPr lang="en-US"/>
        </a:p>
      </dgm:t>
    </dgm:pt>
    <dgm:pt modelId="{A0A588CE-9475-4809-A78D-AC1040132567}" type="parTrans" cxnId="{7C8C0731-8BE2-43A0-AFB2-CE40D1859792}">
      <dgm:prSet/>
      <dgm:spPr/>
      <dgm:t>
        <a:bodyPr/>
        <a:lstStyle/>
        <a:p>
          <a:endParaRPr lang="en-US"/>
        </a:p>
      </dgm:t>
    </dgm:pt>
    <dgm:pt modelId="{A9FA5BC4-20F8-43BE-A052-C51B3CC6D398}" type="sibTrans" cxnId="{7C8C0731-8BE2-43A0-AFB2-CE40D1859792}">
      <dgm:prSet/>
      <dgm:spPr/>
      <dgm:t>
        <a:bodyPr/>
        <a:lstStyle/>
        <a:p>
          <a:endParaRPr lang="en-US"/>
        </a:p>
      </dgm:t>
    </dgm:pt>
    <dgm:pt modelId="{F78B9421-3995-4A88-BBBC-2333A02D8577}" type="pres">
      <dgm:prSet presAssocID="{CB0A9280-6084-421E-B3A9-A50D245499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3FCA2A5-042A-4314-8601-F88F06457112}" type="pres">
      <dgm:prSet presAssocID="{2C49F403-24EB-4763-B64B-342401C6387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00EEC28-BD4E-41D7-A58C-7A8CE037B2C4}" type="presOf" srcId="{2C49F403-24EB-4763-B64B-342401C63874}" destId="{D3FCA2A5-042A-4314-8601-F88F06457112}" srcOrd="0" destOrd="0" presId="urn:microsoft.com/office/officeart/2005/8/layout/vList2"/>
    <dgm:cxn modelId="{C07AC685-7395-4273-A5FF-3783CBD520DC}" type="presOf" srcId="{CB0A9280-6084-421E-B3A9-A50D245499B7}" destId="{F78B9421-3995-4A88-BBBC-2333A02D8577}" srcOrd="0" destOrd="0" presId="urn:microsoft.com/office/officeart/2005/8/layout/vList2"/>
    <dgm:cxn modelId="{7C8C0731-8BE2-43A0-AFB2-CE40D1859792}" srcId="{CB0A9280-6084-421E-B3A9-A50D245499B7}" destId="{2C49F403-24EB-4763-B64B-342401C63874}" srcOrd="0" destOrd="0" parTransId="{A0A588CE-9475-4809-A78D-AC1040132567}" sibTransId="{A9FA5BC4-20F8-43BE-A052-C51B3CC6D398}"/>
    <dgm:cxn modelId="{6A4D2FAA-4D56-4139-AB0E-7BF648916806}" type="presParOf" srcId="{F78B9421-3995-4A88-BBBC-2333A02D8577}" destId="{D3FCA2A5-042A-4314-8601-F88F06457112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992EF670-7E08-41B4-8543-B14E7209B3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25B6A1B-D8CD-44A2-BBCA-20E6325FB46A}">
      <dgm:prSet/>
      <dgm:spPr/>
      <dgm:t>
        <a:bodyPr/>
        <a:lstStyle/>
        <a:p>
          <a:pPr rtl="0"/>
          <a:r>
            <a:rPr lang="en-US" b="1" dirty="0" err="1" smtClean="0"/>
            <a:t>Behavioural</a:t>
          </a:r>
          <a:r>
            <a:rPr lang="en-US" b="1" dirty="0" smtClean="0"/>
            <a:t> Risk Factors</a:t>
          </a:r>
          <a:endParaRPr lang="en-US" dirty="0"/>
        </a:p>
      </dgm:t>
    </dgm:pt>
    <dgm:pt modelId="{17642200-6FB9-4077-A720-57D4BE051B39}" type="parTrans" cxnId="{9ACB1142-F649-4ABF-91FD-CFFADC5C5484}">
      <dgm:prSet/>
      <dgm:spPr/>
      <dgm:t>
        <a:bodyPr/>
        <a:lstStyle/>
        <a:p>
          <a:endParaRPr lang="en-US"/>
        </a:p>
      </dgm:t>
    </dgm:pt>
    <dgm:pt modelId="{C2562AE7-12A6-472B-9B5C-8D2E0E11F9A3}" type="sibTrans" cxnId="{9ACB1142-F649-4ABF-91FD-CFFADC5C5484}">
      <dgm:prSet/>
      <dgm:spPr/>
      <dgm:t>
        <a:bodyPr/>
        <a:lstStyle/>
        <a:p>
          <a:endParaRPr lang="en-US"/>
        </a:p>
      </dgm:t>
    </dgm:pt>
    <dgm:pt modelId="{1DC52F12-B23E-4159-AF08-627EA9CFCFD4}" type="pres">
      <dgm:prSet presAssocID="{992EF670-7E08-41B4-8543-B14E7209B3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6F4EC2-44AA-4E56-A3A2-34E242F01387}" type="pres">
      <dgm:prSet presAssocID="{325B6A1B-D8CD-44A2-BBCA-20E6325FB46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39EF5FD-5093-419D-BE10-FC414106A24B}" type="presOf" srcId="{992EF670-7E08-41B4-8543-B14E7209B344}" destId="{1DC52F12-B23E-4159-AF08-627EA9CFCFD4}" srcOrd="0" destOrd="0" presId="urn:microsoft.com/office/officeart/2005/8/layout/vList2"/>
    <dgm:cxn modelId="{9ACB1142-F649-4ABF-91FD-CFFADC5C5484}" srcId="{992EF670-7E08-41B4-8543-B14E7209B344}" destId="{325B6A1B-D8CD-44A2-BBCA-20E6325FB46A}" srcOrd="0" destOrd="0" parTransId="{17642200-6FB9-4077-A720-57D4BE051B39}" sibTransId="{C2562AE7-12A6-472B-9B5C-8D2E0E11F9A3}"/>
    <dgm:cxn modelId="{A2EE4333-15E8-4452-A820-F2722A811B6D}" type="presOf" srcId="{325B6A1B-D8CD-44A2-BBCA-20E6325FB46A}" destId="{456F4EC2-44AA-4E56-A3A2-34E242F01387}" srcOrd="0" destOrd="0" presId="urn:microsoft.com/office/officeart/2005/8/layout/vList2"/>
    <dgm:cxn modelId="{E73CF403-61D8-44EB-83AB-D555BCF33C71}" type="presParOf" srcId="{1DC52F12-B23E-4159-AF08-627EA9CFCFD4}" destId="{456F4EC2-44AA-4E56-A3A2-34E242F0138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0D4BA48B-C227-4D75-B337-5B7930CB401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2DE7DD00-5963-4BB3-85AF-66A49978C1AB}">
      <dgm:prSet/>
      <dgm:spPr/>
      <dgm:t>
        <a:bodyPr/>
        <a:lstStyle/>
        <a:p>
          <a:pPr rtl="0"/>
          <a:r>
            <a:rPr lang="en-US" b="1" dirty="0" err="1" smtClean="0"/>
            <a:t>Behavioural</a:t>
          </a:r>
          <a:r>
            <a:rPr lang="en-US" b="1" dirty="0" smtClean="0"/>
            <a:t> Risk Factors</a:t>
          </a:r>
          <a:endParaRPr lang="en-US" dirty="0"/>
        </a:p>
      </dgm:t>
    </dgm:pt>
    <dgm:pt modelId="{3CDCC9E3-3E4D-4882-A959-FF5D6BE4FF9A}" type="parTrans" cxnId="{FB99A669-4C70-42B8-88E3-5B7708EB7255}">
      <dgm:prSet/>
      <dgm:spPr/>
      <dgm:t>
        <a:bodyPr/>
        <a:lstStyle/>
        <a:p>
          <a:endParaRPr lang="en-US"/>
        </a:p>
      </dgm:t>
    </dgm:pt>
    <dgm:pt modelId="{D3966D70-52E5-4384-89A7-738DA9B744D6}" type="sibTrans" cxnId="{FB99A669-4C70-42B8-88E3-5B7708EB7255}">
      <dgm:prSet/>
      <dgm:spPr/>
      <dgm:t>
        <a:bodyPr/>
        <a:lstStyle/>
        <a:p>
          <a:endParaRPr lang="en-US"/>
        </a:p>
      </dgm:t>
    </dgm:pt>
    <dgm:pt modelId="{6EC6C8D6-B89D-4A77-902E-05AD89DEAE58}" type="pres">
      <dgm:prSet presAssocID="{0D4BA48B-C227-4D75-B337-5B7930CB401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0F94FCD-31F2-436A-A35B-685C1DF7E245}" type="pres">
      <dgm:prSet presAssocID="{2DE7DD00-5963-4BB3-85AF-66A49978C1A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809D4E-C4A5-4FCC-9DBE-70C383395FBD}" type="presOf" srcId="{2DE7DD00-5963-4BB3-85AF-66A49978C1AB}" destId="{20F94FCD-31F2-436A-A35B-685C1DF7E245}" srcOrd="0" destOrd="0" presId="urn:microsoft.com/office/officeart/2005/8/layout/vList2"/>
    <dgm:cxn modelId="{FB99A669-4C70-42B8-88E3-5B7708EB7255}" srcId="{0D4BA48B-C227-4D75-B337-5B7930CB4017}" destId="{2DE7DD00-5963-4BB3-85AF-66A49978C1AB}" srcOrd="0" destOrd="0" parTransId="{3CDCC9E3-3E4D-4882-A959-FF5D6BE4FF9A}" sibTransId="{D3966D70-52E5-4384-89A7-738DA9B744D6}"/>
    <dgm:cxn modelId="{D2136C9F-65F1-4C20-82D7-3C858723E6C4}" type="presOf" srcId="{0D4BA48B-C227-4D75-B337-5B7930CB4017}" destId="{6EC6C8D6-B89D-4A77-902E-05AD89DEAE58}" srcOrd="0" destOrd="0" presId="urn:microsoft.com/office/officeart/2005/8/layout/vList2"/>
    <dgm:cxn modelId="{D345DADE-265B-466C-AA01-5C9413AD16FD}" type="presParOf" srcId="{6EC6C8D6-B89D-4A77-902E-05AD89DEAE58}" destId="{20F94FCD-31F2-436A-A35B-685C1DF7E24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1817B352-9FB5-451E-BD8C-329DF604AB9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4AE2FE4-7482-4389-997B-B97B82E2B74E}">
      <dgm:prSet/>
      <dgm:spPr/>
      <dgm:t>
        <a:bodyPr/>
        <a:lstStyle/>
        <a:p>
          <a:pPr rtl="0"/>
          <a:r>
            <a:rPr lang="en-US" b="1" dirty="0" err="1" smtClean="0"/>
            <a:t>Behavioural</a:t>
          </a:r>
          <a:r>
            <a:rPr lang="en-US" b="1" dirty="0" smtClean="0"/>
            <a:t> risk factors</a:t>
          </a:r>
          <a:endParaRPr lang="en-US" dirty="0"/>
        </a:p>
      </dgm:t>
    </dgm:pt>
    <dgm:pt modelId="{ECD66D5B-23F5-4ADB-A489-6530F2482C6B}" type="parTrans" cxnId="{BA17DFF6-FFA1-4A6D-87E7-5F1BF13125A6}">
      <dgm:prSet/>
      <dgm:spPr/>
      <dgm:t>
        <a:bodyPr/>
        <a:lstStyle/>
        <a:p>
          <a:endParaRPr lang="en-US"/>
        </a:p>
      </dgm:t>
    </dgm:pt>
    <dgm:pt modelId="{4DC6C6B1-2E81-40DB-BE4F-B3E96CB5BB8E}" type="sibTrans" cxnId="{BA17DFF6-FFA1-4A6D-87E7-5F1BF13125A6}">
      <dgm:prSet/>
      <dgm:spPr/>
      <dgm:t>
        <a:bodyPr/>
        <a:lstStyle/>
        <a:p>
          <a:endParaRPr lang="en-US"/>
        </a:p>
      </dgm:t>
    </dgm:pt>
    <dgm:pt modelId="{F1D01A34-A3AF-480D-B633-99F9B2FCCCCF}" type="pres">
      <dgm:prSet presAssocID="{1817B352-9FB5-451E-BD8C-329DF604AB9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877C9E7-CB9F-4473-9C6E-1598FAA5D2AE}" type="pres">
      <dgm:prSet presAssocID="{14AE2FE4-7482-4389-997B-B97B82E2B74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7576C1-A335-4DD0-B8AD-58CA150F5980}" type="presOf" srcId="{1817B352-9FB5-451E-BD8C-329DF604AB94}" destId="{F1D01A34-A3AF-480D-B633-99F9B2FCCCCF}" srcOrd="0" destOrd="0" presId="urn:microsoft.com/office/officeart/2005/8/layout/vList2"/>
    <dgm:cxn modelId="{BA17DFF6-FFA1-4A6D-87E7-5F1BF13125A6}" srcId="{1817B352-9FB5-451E-BD8C-329DF604AB94}" destId="{14AE2FE4-7482-4389-997B-B97B82E2B74E}" srcOrd="0" destOrd="0" parTransId="{ECD66D5B-23F5-4ADB-A489-6530F2482C6B}" sibTransId="{4DC6C6B1-2E81-40DB-BE4F-B3E96CB5BB8E}"/>
    <dgm:cxn modelId="{C430E96F-4127-4D5A-A2CD-AB7EEA7B6BD6}" type="presOf" srcId="{14AE2FE4-7482-4389-997B-B97B82E2B74E}" destId="{B877C9E7-CB9F-4473-9C6E-1598FAA5D2AE}" srcOrd="0" destOrd="0" presId="urn:microsoft.com/office/officeart/2005/8/layout/vList2"/>
    <dgm:cxn modelId="{C670990F-766D-4356-8C3A-51BB9436299B}" type="presParOf" srcId="{F1D01A34-A3AF-480D-B633-99F9B2FCCCCF}" destId="{B877C9E7-CB9F-4473-9C6E-1598FAA5D2A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6177815-D69D-40A3-8FDC-E355F5B2DB3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2F07780-D000-48EB-85B3-912B3F70759D}">
      <dgm:prSet custT="1"/>
      <dgm:spPr/>
      <dgm:t>
        <a:bodyPr/>
        <a:lstStyle/>
        <a:p>
          <a:pPr rtl="0"/>
          <a:r>
            <a:rPr lang="en-US" sz="2000" b="1" dirty="0" smtClean="0"/>
            <a:t>Moderator: Dr. </a:t>
          </a:r>
          <a:r>
            <a:rPr lang="en-US" sz="2000" b="1" dirty="0" err="1" smtClean="0"/>
            <a:t>Abhishek</a:t>
          </a:r>
          <a:r>
            <a:rPr lang="en-US" sz="2000" b="1" dirty="0" smtClean="0"/>
            <a:t> </a:t>
          </a:r>
          <a:r>
            <a:rPr lang="en-US" sz="2000" b="1" dirty="0" err="1" smtClean="0"/>
            <a:t>Raut</a:t>
          </a:r>
          <a:endParaRPr lang="en-US" sz="1900" b="1" dirty="0"/>
        </a:p>
      </dgm:t>
    </dgm:pt>
    <dgm:pt modelId="{93B74626-87E5-45D5-B2C6-0D187B7A2551}" type="parTrans" cxnId="{F86C6F56-492A-452E-8F0F-9E02F2228306}">
      <dgm:prSet/>
      <dgm:spPr/>
      <dgm:t>
        <a:bodyPr/>
        <a:lstStyle/>
        <a:p>
          <a:endParaRPr lang="en-US"/>
        </a:p>
      </dgm:t>
    </dgm:pt>
    <dgm:pt modelId="{B3B12FB0-820F-44ED-8634-587F81EAACAC}" type="sibTrans" cxnId="{F86C6F56-492A-452E-8F0F-9E02F2228306}">
      <dgm:prSet/>
      <dgm:spPr/>
      <dgm:t>
        <a:bodyPr/>
        <a:lstStyle/>
        <a:p>
          <a:endParaRPr lang="en-US"/>
        </a:p>
      </dgm:t>
    </dgm:pt>
    <dgm:pt modelId="{17E7E0D3-4DD8-49E4-A6F9-32373D3F9CB8}" type="pres">
      <dgm:prSet presAssocID="{06177815-D69D-40A3-8FDC-E355F5B2DB3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120E271-5CD9-4B7E-934F-A8EB119AC97A}" type="pres">
      <dgm:prSet presAssocID="{12F07780-D000-48EB-85B3-912B3F70759D}" presName="parentText" presStyleLbl="node1" presStyleIdx="0" presStyleCnt="1" custLinFactNeighborY="1651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86C6F56-492A-452E-8F0F-9E02F2228306}" srcId="{06177815-D69D-40A3-8FDC-E355F5B2DB3E}" destId="{12F07780-D000-48EB-85B3-912B3F70759D}" srcOrd="0" destOrd="0" parTransId="{93B74626-87E5-45D5-B2C6-0D187B7A2551}" sibTransId="{B3B12FB0-820F-44ED-8634-587F81EAACAC}"/>
    <dgm:cxn modelId="{EBD81EC8-1B62-436A-964D-CF937E6E0EF4}" type="presOf" srcId="{06177815-D69D-40A3-8FDC-E355F5B2DB3E}" destId="{17E7E0D3-4DD8-49E4-A6F9-32373D3F9CB8}" srcOrd="0" destOrd="0" presId="urn:microsoft.com/office/officeart/2005/8/layout/vList2"/>
    <dgm:cxn modelId="{E8BA64D1-F11E-4E77-B9BF-32E5E849E741}" type="presOf" srcId="{12F07780-D000-48EB-85B3-912B3F70759D}" destId="{E120E271-5CD9-4B7E-934F-A8EB119AC97A}" srcOrd="0" destOrd="0" presId="urn:microsoft.com/office/officeart/2005/8/layout/vList2"/>
    <dgm:cxn modelId="{89470D4D-AB78-4630-8B64-654398019832}" type="presParOf" srcId="{17E7E0D3-4DD8-49E4-A6F9-32373D3F9CB8}" destId="{E120E271-5CD9-4B7E-934F-A8EB119AC97A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CD6E0AED-5984-40A5-BA1A-44E9982CFDB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9107B0A-2793-4465-BF79-EBDED34A00CE}">
      <dgm:prSet/>
      <dgm:spPr/>
      <dgm:t>
        <a:bodyPr/>
        <a:lstStyle/>
        <a:p>
          <a:pPr rtl="0"/>
          <a:r>
            <a:rPr lang="en-US" b="1" dirty="0" smtClean="0"/>
            <a:t>Metabolic risk factors</a:t>
          </a:r>
          <a:endParaRPr lang="en-US" dirty="0"/>
        </a:p>
      </dgm:t>
    </dgm:pt>
    <dgm:pt modelId="{F33FE77B-5FB8-4FA8-9A18-24CAF88F8CDE}" type="parTrans" cxnId="{87B7F9A4-08AA-4B9B-BDAC-336F3DECF781}">
      <dgm:prSet/>
      <dgm:spPr/>
      <dgm:t>
        <a:bodyPr/>
        <a:lstStyle/>
        <a:p>
          <a:endParaRPr lang="en-US"/>
        </a:p>
      </dgm:t>
    </dgm:pt>
    <dgm:pt modelId="{ABA7E6F2-1AD1-4BCD-840E-F94BDFD1649E}" type="sibTrans" cxnId="{87B7F9A4-08AA-4B9B-BDAC-336F3DECF781}">
      <dgm:prSet/>
      <dgm:spPr/>
      <dgm:t>
        <a:bodyPr/>
        <a:lstStyle/>
        <a:p>
          <a:endParaRPr lang="en-US"/>
        </a:p>
      </dgm:t>
    </dgm:pt>
    <dgm:pt modelId="{8BDDF4E7-249B-47F1-A178-350B7A4EEBDC}" type="pres">
      <dgm:prSet presAssocID="{CD6E0AED-5984-40A5-BA1A-44E9982CFDB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CB76FBE-FC42-4845-92F4-3A78E067DF9F}" type="pres">
      <dgm:prSet presAssocID="{19107B0A-2793-4465-BF79-EBDED34A00C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B7F9A4-08AA-4B9B-BDAC-336F3DECF781}" srcId="{CD6E0AED-5984-40A5-BA1A-44E9982CFDB8}" destId="{19107B0A-2793-4465-BF79-EBDED34A00CE}" srcOrd="0" destOrd="0" parTransId="{F33FE77B-5FB8-4FA8-9A18-24CAF88F8CDE}" sibTransId="{ABA7E6F2-1AD1-4BCD-840E-F94BDFD1649E}"/>
    <dgm:cxn modelId="{FCE2A8D7-DD34-463E-B3A7-B23D9ED26195}" type="presOf" srcId="{CD6E0AED-5984-40A5-BA1A-44E9982CFDB8}" destId="{8BDDF4E7-249B-47F1-A178-350B7A4EEBDC}" srcOrd="0" destOrd="0" presId="urn:microsoft.com/office/officeart/2005/8/layout/vList2"/>
    <dgm:cxn modelId="{9D14ED80-0D77-4D9F-9681-41E91F981FED}" type="presOf" srcId="{19107B0A-2793-4465-BF79-EBDED34A00CE}" destId="{0CB76FBE-FC42-4845-92F4-3A78E067DF9F}" srcOrd="0" destOrd="0" presId="urn:microsoft.com/office/officeart/2005/8/layout/vList2"/>
    <dgm:cxn modelId="{302338E5-D1D7-44B8-A6C6-D2A24AF40111}" type="presParOf" srcId="{8BDDF4E7-249B-47F1-A178-350B7A4EEBDC}" destId="{0CB76FBE-FC42-4845-92F4-3A78E067DF9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72963662-0251-4C0F-8189-573301A315C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79D529A-38E3-403D-A312-F546BE0796EA}">
      <dgm:prSet/>
      <dgm:spPr/>
      <dgm:t>
        <a:bodyPr/>
        <a:lstStyle/>
        <a:p>
          <a:pPr rtl="0"/>
          <a:r>
            <a:rPr lang="en-US" b="1" dirty="0" smtClean="0"/>
            <a:t>Metabolic risk factor</a:t>
          </a:r>
          <a:endParaRPr lang="en-US" b="1" dirty="0"/>
        </a:p>
      </dgm:t>
    </dgm:pt>
    <dgm:pt modelId="{4F394E73-ED7E-47D3-BAD0-538E1604C222}" type="parTrans" cxnId="{F6751618-CD45-42A2-AA82-1EEEC97A05BB}">
      <dgm:prSet/>
      <dgm:spPr/>
      <dgm:t>
        <a:bodyPr/>
        <a:lstStyle/>
        <a:p>
          <a:endParaRPr lang="en-US"/>
        </a:p>
      </dgm:t>
    </dgm:pt>
    <dgm:pt modelId="{95710124-7ED9-47B7-8D94-85CD8D158842}" type="sibTrans" cxnId="{F6751618-CD45-42A2-AA82-1EEEC97A05BB}">
      <dgm:prSet/>
      <dgm:spPr/>
      <dgm:t>
        <a:bodyPr/>
        <a:lstStyle/>
        <a:p>
          <a:endParaRPr lang="en-US"/>
        </a:p>
      </dgm:t>
    </dgm:pt>
    <dgm:pt modelId="{F03B94A9-3014-4911-896D-9CE759A21691}" type="pres">
      <dgm:prSet presAssocID="{72963662-0251-4C0F-8189-573301A315C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603E1D5-29C2-4647-B49E-401778D1F43D}" type="pres">
      <dgm:prSet presAssocID="{F79D529A-38E3-403D-A312-F546BE0796E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A7A9766-7004-4BF1-9464-B47B3A3383FD}" type="presOf" srcId="{F79D529A-38E3-403D-A312-F546BE0796EA}" destId="{4603E1D5-29C2-4647-B49E-401778D1F43D}" srcOrd="0" destOrd="0" presId="urn:microsoft.com/office/officeart/2005/8/layout/vList2"/>
    <dgm:cxn modelId="{F6751618-CD45-42A2-AA82-1EEEC97A05BB}" srcId="{72963662-0251-4C0F-8189-573301A315C7}" destId="{F79D529A-38E3-403D-A312-F546BE0796EA}" srcOrd="0" destOrd="0" parTransId="{4F394E73-ED7E-47D3-BAD0-538E1604C222}" sibTransId="{95710124-7ED9-47B7-8D94-85CD8D158842}"/>
    <dgm:cxn modelId="{EDB497B8-A13D-4018-8FF8-F098B60C6737}" type="presOf" srcId="{72963662-0251-4C0F-8189-573301A315C7}" destId="{F03B94A9-3014-4911-896D-9CE759A21691}" srcOrd="0" destOrd="0" presId="urn:microsoft.com/office/officeart/2005/8/layout/vList2"/>
    <dgm:cxn modelId="{2A16E839-8F05-4808-9023-2A52F9A1D764}" type="presParOf" srcId="{F03B94A9-3014-4911-896D-9CE759A21691}" destId="{4603E1D5-29C2-4647-B49E-401778D1F43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40BEB857-1AB1-46D7-8FAB-CB96E76C56A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5C7AB77-FBAB-4167-9E21-3CBE3B58F216}">
      <dgm:prSet/>
      <dgm:spPr/>
      <dgm:t>
        <a:bodyPr/>
        <a:lstStyle/>
        <a:p>
          <a:pPr rtl="0"/>
          <a:r>
            <a:rPr lang="en-US" b="1" dirty="0" smtClean="0"/>
            <a:t>Metabolic Risk Factors </a:t>
          </a:r>
          <a:endParaRPr lang="en-US" b="1" dirty="0"/>
        </a:p>
      </dgm:t>
    </dgm:pt>
    <dgm:pt modelId="{C9784233-25D1-4332-B352-85480483695F}" type="parTrans" cxnId="{90D65DC6-00D1-4A84-A5D6-7C8CD54EEBBD}">
      <dgm:prSet/>
      <dgm:spPr/>
      <dgm:t>
        <a:bodyPr/>
        <a:lstStyle/>
        <a:p>
          <a:endParaRPr lang="en-US"/>
        </a:p>
      </dgm:t>
    </dgm:pt>
    <dgm:pt modelId="{3E8B291E-D8E8-4A88-8AD7-A194020761E0}" type="sibTrans" cxnId="{90D65DC6-00D1-4A84-A5D6-7C8CD54EEBBD}">
      <dgm:prSet/>
      <dgm:spPr/>
      <dgm:t>
        <a:bodyPr/>
        <a:lstStyle/>
        <a:p>
          <a:endParaRPr lang="en-US"/>
        </a:p>
      </dgm:t>
    </dgm:pt>
    <dgm:pt modelId="{E7360CDF-FA45-4023-B8A1-3B4E3E5838A3}" type="pres">
      <dgm:prSet presAssocID="{40BEB857-1AB1-46D7-8FAB-CB96E76C56A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32410B8-F710-4CCB-972D-006CD6B84E36}" type="pres">
      <dgm:prSet presAssocID="{35C7AB77-FBAB-4167-9E21-3CBE3B58F216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0D65DC6-00D1-4A84-A5D6-7C8CD54EEBBD}" srcId="{40BEB857-1AB1-46D7-8FAB-CB96E76C56AD}" destId="{35C7AB77-FBAB-4167-9E21-3CBE3B58F216}" srcOrd="0" destOrd="0" parTransId="{C9784233-25D1-4332-B352-85480483695F}" sibTransId="{3E8B291E-D8E8-4A88-8AD7-A194020761E0}"/>
    <dgm:cxn modelId="{FE67A38C-891F-43CF-9FED-F08B21590690}" type="presOf" srcId="{35C7AB77-FBAB-4167-9E21-3CBE3B58F216}" destId="{032410B8-F710-4CCB-972D-006CD6B84E36}" srcOrd="0" destOrd="0" presId="urn:microsoft.com/office/officeart/2005/8/layout/vList2"/>
    <dgm:cxn modelId="{028F825E-BB18-4C9C-B684-FC7A760CE1D8}" type="presOf" srcId="{40BEB857-1AB1-46D7-8FAB-CB96E76C56AD}" destId="{E7360CDF-FA45-4023-B8A1-3B4E3E5838A3}" srcOrd="0" destOrd="0" presId="urn:microsoft.com/office/officeart/2005/8/layout/vList2"/>
    <dgm:cxn modelId="{833B2C5D-C533-45D8-A489-78C00860DFF1}" type="presParOf" srcId="{E7360CDF-FA45-4023-B8A1-3B4E3E5838A3}" destId="{032410B8-F710-4CCB-972D-006CD6B84E3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883C5110-577C-40EE-AFEB-9B92264105E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A59BAFB-ADCD-42B8-AC18-8D9789F41E67}">
      <dgm:prSet/>
      <dgm:spPr/>
      <dgm:t>
        <a:bodyPr/>
        <a:lstStyle/>
        <a:p>
          <a:pPr rtl="0"/>
          <a:r>
            <a:rPr lang="en-US" b="1" dirty="0" smtClean="0"/>
            <a:t>Other factors</a:t>
          </a:r>
          <a:endParaRPr lang="en-US" dirty="0"/>
        </a:p>
      </dgm:t>
    </dgm:pt>
    <dgm:pt modelId="{DE31B249-37D2-4767-94C5-DE26A2017796}" type="parTrans" cxnId="{C469D14F-D399-421C-86B5-B1D25C95554F}">
      <dgm:prSet/>
      <dgm:spPr/>
      <dgm:t>
        <a:bodyPr/>
        <a:lstStyle/>
        <a:p>
          <a:endParaRPr lang="en-US"/>
        </a:p>
      </dgm:t>
    </dgm:pt>
    <dgm:pt modelId="{BF074960-DFAA-497E-B7D7-105854FA7590}" type="sibTrans" cxnId="{C469D14F-D399-421C-86B5-B1D25C95554F}">
      <dgm:prSet/>
      <dgm:spPr/>
      <dgm:t>
        <a:bodyPr/>
        <a:lstStyle/>
        <a:p>
          <a:endParaRPr lang="en-US"/>
        </a:p>
      </dgm:t>
    </dgm:pt>
    <dgm:pt modelId="{9CD2398D-212A-4753-AD33-44C71A5751E0}" type="pres">
      <dgm:prSet presAssocID="{883C5110-577C-40EE-AFEB-9B92264105E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8ACDB95-43AE-4F3F-A737-125120A12196}" type="pres">
      <dgm:prSet presAssocID="{6A59BAFB-ADCD-42B8-AC18-8D9789F41E6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4880432-112B-486B-9040-4C24BDC0F1F6}" type="presOf" srcId="{883C5110-577C-40EE-AFEB-9B92264105ED}" destId="{9CD2398D-212A-4753-AD33-44C71A5751E0}" srcOrd="0" destOrd="0" presId="urn:microsoft.com/office/officeart/2005/8/layout/vList2"/>
    <dgm:cxn modelId="{C469D14F-D399-421C-86B5-B1D25C95554F}" srcId="{883C5110-577C-40EE-AFEB-9B92264105ED}" destId="{6A59BAFB-ADCD-42B8-AC18-8D9789F41E67}" srcOrd="0" destOrd="0" parTransId="{DE31B249-37D2-4767-94C5-DE26A2017796}" sibTransId="{BF074960-DFAA-497E-B7D7-105854FA7590}"/>
    <dgm:cxn modelId="{FC1E0327-0F62-4222-8918-A1306F5E48BF}" type="presOf" srcId="{6A59BAFB-ADCD-42B8-AC18-8D9789F41E67}" destId="{08ACDB95-43AE-4F3F-A737-125120A12196}" srcOrd="0" destOrd="0" presId="urn:microsoft.com/office/officeart/2005/8/layout/vList2"/>
    <dgm:cxn modelId="{297C50D1-063D-44BF-A934-E7A335FEB638}" type="presParOf" srcId="{9CD2398D-212A-4753-AD33-44C71A5751E0}" destId="{08ACDB95-43AE-4F3F-A737-125120A1219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4133BE0F-9EBB-41E1-B2B8-35F45CD95B9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9F79253-D994-4282-9AF3-8A74D45F2EE0}">
      <dgm:prSet custT="1"/>
      <dgm:spPr/>
      <dgm:t>
        <a:bodyPr/>
        <a:lstStyle/>
        <a:p>
          <a:pPr rtl="0"/>
          <a:r>
            <a:rPr lang="en-US" sz="3600" b="1" dirty="0" smtClean="0"/>
            <a:t>Attributable deaths due to 	 Cardio Vascular risk factors</a:t>
          </a:r>
          <a:endParaRPr lang="en-US" sz="3600" b="1" dirty="0"/>
        </a:p>
      </dgm:t>
    </dgm:pt>
    <dgm:pt modelId="{B8E24025-21D1-4167-AAB0-A28D0CF47E75}" type="parTrans" cxnId="{1CE66801-D6E8-4310-9A77-0AA8771FF3AE}">
      <dgm:prSet/>
      <dgm:spPr/>
      <dgm:t>
        <a:bodyPr/>
        <a:lstStyle/>
        <a:p>
          <a:endParaRPr lang="en-US"/>
        </a:p>
      </dgm:t>
    </dgm:pt>
    <dgm:pt modelId="{005D6930-7120-48F9-887A-2F4370FF571C}" type="sibTrans" cxnId="{1CE66801-D6E8-4310-9A77-0AA8771FF3AE}">
      <dgm:prSet/>
      <dgm:spPr/>
      <dgm:t>
        <a:bodyPr/>
        <a:lstStyle/>
        <a:p>
          <a:endParaRPr lang="en-US"/>
        </a:p>
      </dgm:t>
    </dgm:pt>
    <dgm:pt modelId="{088E9788-8D62-424E-8D43-97D9C487B79A}" type="pres">
      <dgm:prSet presAssocID="{4133BE0F-9EBB-41E1-B2B8-35F45CD95B9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F8D56B-0916-4F87-8EAC-811109ACE543}" type="pres">
      <dgm:prSet presAssocID="{A9F79253-D994-4282-9AF3-8A74D45F2EE0}" presName="parentText" presStyleLbl="node1" presStyleIdx="0" presStyleCnt="1" custLinFactNeighborY="-131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CE66801-D6E8-4310-9A77-0AA8771FF3AE}" srcId="{4133BE0F-9EBB-41E1-B2B8-35F45CD95B9D}" destId="{A9F79253-D994-4282-9AF3-8A74D45F2EE0}" srcOrd="0" destOrd="0" parTransId="{B8E24025-21D1-4167-AAB0-A28D0CF47E75}" sibTransId="{005D6930-7120-48F9-887A-2F4370FF571C}"/>
    <dgm:cxn modelId="{F5C54F37-5767-4012-A5DF-91CB56BEEE3A}" type="presOf" srcId="{A9F79253-D994-4282-9AF3-8A74D45F2EE0}" destId="{3DF8D56B-0916-4F87-8EAC-811109ACE543}" srcOrd="0" destOrd="0" presId="urn:microsoft.com/office/officeart/2005/8/layout/vList2"/>
    <dgm:cxn modelId="{72580427-779A-41DE-A9BA-6D11A9B54AA7}" type="presOf" srcId="{4133BE0F-9EBB-41E1-B2B8-35F45CD95B9D}" destId="{088E9788-8D62-424E-8D43-97D9C487B79A}" srcOrd="0" destOrd="0" presId="urn:microsoft.com/office/officeart/2005/8/layout/vList2"/>
    <dgm:cxn modelId="{2BD1EB86-7903-4A45-B6AC-2F8CA34E1894}" type="presParOf" srcId="{088E9788-8D62-424E-8D43-97D9C487B79A}" destId="{3DF8D56B-0916-4F87-8EAC-811109ACE54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2F7C0456-BBED-40EB-AD58-01003D44BC8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9B25D10-DAC1-4B9D-9130-38A51CC8103E}">
      <dgm:prSet/>
      <dgm:spPr/>
      <dgm:t>
        <a:bodyPr/>
        <a:lstStyle/>
        <a:p>
          <a:pPr rtl="0"/>
          <a:r>
            <a:rPr lang="en-US" b="1" smtClean="0"/>
            <a:t>Burden of Risk factor in India</a:t>
          </a:r>
          <a:endParaRPr lang="en-US"/>
        </a:p>
      </dgm:t>
    </dgm:pt>
    <dgm:pt modelId="{A464A14E-C52D-455F-8A50-E3ECFFBEAB5C}" type="parTrans" cxnId="{F70FCCD3-C7D3-4210-AD17-83D8B2D35A8C}">
      <dgm:prSet/>
      <dgm:spPr/>
      <dgm:t>
        <a:bodyPr/>
        <a:lstStyle/>
        <a:p>
          <a:endParaRPr lang="en-US"/>
        </a:p>
      </dgm:t>
    </dgm:pt>
    <dgm:pt modelId="{C7184C2C-1B15-45C3-B6B7-3BCF3A0E5D90}" type="sibTrans" cxnId="{F70FCCD3-C7D3-4210-AD17-83D8B2D35A8C}">
      <dgm:prSet/>
      <dgm:spPr/>
      <dgm:t>
        <a:bodyPr/>
        <a:lstStyle/>
        <a:p>
          <a:endParaRPr lang="en-US"/>
        </a:p>
      </dgm:t>
    </dgm:pt>
    <dgm:pt modelId="{622D3DE4-3B4A-4F1F-BF3E-7505BEBB4704}" type="pres">
      <dgm:prSet presAssocID="{2F7C0456-BBED-40EB-AD58-01003D44BC8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6572E95-D189-4253-822F-2DC7530AABC3}" type="pres">
      <dgm:prSet presAssocID="{99B25D10-DAC1-4B9D-9130-38A51CC8103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0FCCD3-C7D3-4210-AD17-83D8B2D35A8C}" srcId="{2F7C0456-BBED-40EB-AD58-01003D44BC86}" destId="{99B25D10-DAC1-4B9D-9130-38A51CC8103E}" srcOrd="0" destOrd="0" parTransId="{A464A14E-C52D-455F-8A50-E3ECFFBEAB5C}" sibTransId="{C7184C2C-1B15-45C3-B6B7-3BCF3A0E5D90}"/>
    <dgm:cxn modelId="{6177A44E-126D-436A-8314-4554D118F3ED}" type="presOf" srcId="{2F7C0456-BBED-40EB-AD58-01003D44BC86}" destId="{622D3DE4-3B4A-4F1F-BF3E-7505BEBB4704}" srcOrd="0" destOrd="0" presId="urn:microsoft.com/office/officeart/2005/8/layout/vList2"/>
    <dgm:cxn modelId="{EFABF69C-7FFC-4CA8-87DF-231B7A6D282B}" type="presOf" srcId="{99B25D10-DAC1-4B9D-9130-38A51CC8103E}" destId="{66572E95-D189-4253-822F-2DC7530AABC3}" srcOrd="0" destOrd="0" presId="urn:microsoft.com/office/officeart/2005/8/layout/vList2"/>
    <dgm:cxn modelId="{FB9436F3-58B1-408A-A8A0-2EAFA0B47173}" type="presParOf" srcId="{622D3DE4-3B4A-4F1F-BF3E-7505BEBB4704}" destId="{66572E95-D189-4253-822F-2DC7530AABC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49406B94-CDCA-4895-89F7-542DEE952E6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CA651F4-8663-4F73-8920-7B0B194D51D3}">
      <dgm:prSet/>
      <dgm:spPr/>
      <dgm:t>
        <a:bodyPr/>
        <a:lstStyle/>
        <a:p>
          <a:pPr rtl="0"/>
          <a:r>
            <a:rPr lang="en-US" b="1" dirty="0" smtClean="0"/>
            <a:t>Prevention and control of Cardiovascular Diseases</a:t>
          </a:r>
          <a:r>
            <a:rPr lang="en-US" dirty="0" smtClean="0"/>
            <a:t>:</a:t>
          </a:r>
          <a:endParaRPr lang="en-US" dirty="0"/>
        </a:p>
      </dgm:t>
    </dgm:pt>
    <dgm:pt modelId="{4FDD4C1E-9A16-4583-80D0-C854F6B31495}" type="parTrans" cxnId="{9451C83C-9491-4DA2-85A1-B7C58B378789}">
      <dgm:prSet/>
      <dgm:spPr/>
      <dgm:t>
        <a:bodyPr/>
        <a:lstStyle/>
        <a:p>
          <a:endParaRPr lang="en-US"/>
        </a:p>
      </dgm:t>
    </dgm:pt>
    <dgm:pt modelId="{9487A931-4992-4DE1-A5F5-77523AC3CBC2}" type="sibTrans" cxnId="{9451C83C-9491-4DA2-85A1-B7C58B378789}">
      <dgm:prSet/>
      <dgm:spPr/>
      <dgm:t>
        <a:bodyPr/>
        <a:lstStyle/>
        <a:p>
          <a:endParaRPr lang="en-US"/>
        </a:p>
      </dgm:t>
    </dgm:pt>
    <dgm:pt modelId="{70F07522-5FBE-4DD7-AD58-306951B293FC}" type="pres">
      <dgm:prSet presAssocID="{49406B94-CDCA-4895-89F7-542DEE952E6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E229BF-514E-41D0-81B5-786A2D211D4E}" type="pres">
      <dgm:prSet presAssocID="{ACA651F4-8663-4F73-8920-7B0B194D51D3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631A604-42F1-482C-9551-A9459B1868EB}" type="presOf" srcId="{49406B94-CDCA-4895-89F7-542DEE952E67}" destId="{70F07522-5FBE-4DD7-AD58-306951B293FC}" srcOrd="0" destOrd="0" presId="urn:microsoft.com/office/officeart/2005/8/layout/vList2"/>
    <dgm:cxn modelId="{9451C83C-9491-4DA2-85A1-B7C58B378789}" srcId="{49406B94-CDCA-4895-89F7-542DEE952E67}" destId="{ACA651F4-8663-4F73-8920-7B0B194D51D3}" srcOrd="0" destOrd="0" parTransId="{4FDD4C1E-9A16-4583-80D0-C854F6B31495}" sibTransId="{9487A931-4992-4DE1-A5F5-77523AC3CBC2}"/>
    <dgm:cxn modelId="{72AC28FC-2255-4D1F-BE25-C9F926671FE6}" type="presOf" srcId="{ACA651F4-8663-4F73-8920-7B0B194D51D3}" destId="{BBE229BF-514E-41D0-81B5-786A2D211D4E}" srcOrd="0" destOrd="0" presId="urn:microsoft.com/office/officeart/2005/8/layout/vList2"/>
    <dgm:cxn modelId="{59AE3D17-B92B-47F0-8C90-D500EAE6539A}" type="presParOf" srcId="{70F07522-5FBE-4DD7-AD58-306951B293FC}" destId="{BBE229BF-514E-41D0-81B5-786A2D211D4E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35D9B350-617A-420E-AD72-ABCDD9B75F8C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0FCC3-DDBD-41F3-9157-E1AADF9B753F}">
      <dgm:prSet/>
      <dgm:spPr/>
      <dgm:t>
        <a:bodyPr/>
        <a:lstStyle/>
        <a:p>
          <a:pPr rtl="0"/>
          <a:r>
            <a:rPr lang="en-US" b="1" dirty="0" smtClean="0"/>
            <a:t>Conceptual framework of risk factors and level of prevention and management of Cardiovascular Diseases:</a:t>
          </a:r>
          <a:endParaRPr lang="en-US" dirty="0"/>
        </a:p>
      </dgm:t>
    </dgm:pt>
    <dgm:pt modelId="{6637CF3D-4E1A-4F25-A8AD-17BCF2CAFFC6}" type="parTrans" cxnId="{B6F58177-4986-482E-AFA1-C80954901E83}">
      <dgm:prSet/>
      <dgm:spPr/>
      <dgm:t>
        <a:bodyPr/>
        <a:lstStyle/>
        <a:p>
          <a:endParaRPr lang="en-US"/>
        </a:p>
      </dgm:t>
    </dgm:pt>
    <dgm:pt modelId="{1D998400-EB14-40C7-9959-C70175ABECC9}" type="sibTrans" cxnId="{B6F58177-4986-482E-AFA1-C80954901E83}">
      <dgm:prSet/>
      <dgm:spPr/>
      <dgm:t>
        <a:bodyPr/>
        <a:lstStyle/>
        <a:p>
          <a:endParaRPr lang="en-US"/>
        </a:p>
      </dgm:t>
    </dgm:pt>
    <dgm:pt modelId="{887B87B2-F9EE-4121-AEA6-021B8044A2C6}" type="pres">
      <dgm:prSet presAssocID="{35D9B350-617A-420E-AD72-ABCDD9B75F8C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4206AD3-FBB7-4BDB-A789-95A4E6D594A4}" type="pres">
      <dgm:prSet presAssocID="{5FA0FCC3-DDBD-41F3-9157-E1AADF9B753F}" presName="parentText" presStyleLbl="node1" presStyleIdx="0" presStyleCnt="1" custLinFactNeighborY="-267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4B4F9E-5E71-49DB-A707-00785FD4D032}" type="presOf" srcId="{5FA0FCC3-DDBD-41F3-9157-E1AADF9B753F}" destId="{84206AD3-FBB7-4BDB-A789-95A4E6D594A4}" srcOrd="0" destOrd="0" presId="urn:microsoft.com/office/officeart/2005/8/layout/vList2"/>
    <dgm:cxn modelId="{B6F58177-4986-482E-AFA1-C80954901E83}" srcId="{35D9B350-617A-420E-AD72-ABCDD9B75F8C}" destId="{5FA0FCC3-DDBD-41F3-9157-E1AADF9B753F}" srcOrd="0" destOrd="0" parTransId="{6637CF3D-4E1A-4F25-A8AD-17BCF2CAFFC6}" sibTransId="{1D998400-EB14-40C7-9959-C70175ABECC9}"/>
    <dgm:cxn modelId="{544EDAF4-ABC1-446B-BB2A-A590CE18C109}" type="presOf" srcId="{35D9B350-617A-420E-AD72-ABCDD9B75F8C}" destId="{887B87B2-F9EE-4121-AEA6-021B8044A2C6}" srcOrd="0" destOrd="0" presId="urn:microsoft.com/office/officeart/2005/8/layout/vList2"/>
    <dgm:cxn modelId="{A3DC5CC2-133B-4C89-9173-A4FABDE76FB8}" type="presParOf" srcId="{887B87B2-F9EE-4121-AEA6-021B8044A2C6}" destId="{84206AD3-FBB7-4BDB-A789-95A4E6D594A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673B8298-0091-47E6-BD4B-C8CF69C361F4}" type="doc">
      <dgm:prSet loTypeId="urn:microsoft.com/office/officeart/2005/8/layout/h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853E62B-0B7D-4B11-86AF-5F515A59646B}">
      <dgm:prSet phldrT="[Text]"/>
      <dgm:spPr/>
      <dgm:t>
        <a:bodyPr/>
        <a:lstStyle/>
        <a:p>
          <a:r>
            <a:rPr lang="en-US"/>
            <a:t>Behavioural RF</a:t>
          </a:r>
        </a:p>
      </dgm:t>
    </dgm:pt>
    <dgm:pt modelId="{F8BE20FB-05EC-485B-8A0C-9D18731283DA}" type="parTrans" cxnId="{158D0081-36D2-4934-9FE3-D34C0F8FAF54}">
      <dgm:prSet/>
      <dgm:spPr/>
      <dgm:t>
        <a:bodyPr/>
        <a:lstStyle/>
        <a:p>
          <a:endParaRPr lang="en-US"/>
        </a:p>
      </dgm:t>
    </dgm:pt>
    <dgm:pt modelId="{E9096D0E-0853-4E52-89C7-9749496C3F14}" type="sibTrans" cxnId="{158D0081-36D2-4934-9FE3-D34C0F8FAF54}">
      <dgm:prSet/>
      <dgm:spPr/>
      <dgm:t>
        <a:bodyPr/>
        <a:lstStyle/>
        <a:p>
          <a:endParaRPr lang="en-US"/>
        </a:p>
      </dgm:t>
    </dgm:pt>
    <dgm:pt modelId="{421C268B-4024-4ED4-A5B6-7738032CD22C}">
      <dgm:prSet phldrT="[Text]"/>
      <dgm:spPr/>
      <dgm:t>
        <a:bodyPr/>
        <a:lstStyle/>
        <a:p>
          <a:r>
            <a:rPr lang="en-US"/>
            <a:t>Tobacco</a:t>
          </a:r>
        </a:p>
      </dgm:t>
    </dgm:pt>
    <dgm:pt modelId="{4A21FF2C-2B53-41BB-A62D-614B542E6912}" type="parTrans" cxnId="{E2E05225-A840-4B0A-B6AB-B81F412CA049}">
      <dgm:prSet/>
      <dgm:spPr/>
      <dgm:t>
        <a:bodyPr/>
        <a:lstStyle/>
        <a:p>
          <a:endParaRPr lang="en-US"/>
        </a:p>
      </dgm:t>
    </dgm:pt>
    <dgm:pt modelId="{C8FDDCB6-65EF-4D62-98C0-7858F858D733}" type="sibTrans" cxnId="{E2E05225-A840-4B0A-B6AB-B81F412CA049}">
      <dgm:prSet/>
      <dgm:spPr/>
      <dgm:t>
        <a:bodyPr/>
        <a:lstStyle/>
        <a:p>
          <a:endParaRPr lang="en-US"/>
        </a:p>
      </dgm:t>
    </dgm:pt>
    <dgm:pt modelId="{35B569A4-F36E-44B3-9621-5A05F1AC6EB4}">
      <dgm:prSet phldrT="[Text]"/>
      <dgm:spPr/>
      <dgm:t>
        <a:bodyPr/>
        <a:lstStyle/>
        <a:p>
          <a:r>
            <a:rPr lang="en-US"/>
            <a:t>Metabolic RF</a:t>
          </a:r>
        </a:p>
      </dgm:t>
    </dgm:pt>
    <dgm:pt modelId="{59BEC843-43A3-4911-A4CC-050EF8E7A85A}" type="parTrans" cxnId="{BAE2DD5D-12CE-42DB-8E84-0ADA7A5A5AB7}">
      <dgm:prSet/>
      <dgm:spPr/>
      <dgm:t>
        <a:bodyPr/>
        <a:lstStyle/>
        <a:p>
          <a:endParaRPr lang="en-US"/>
        </a:p>
      </dgm:t>
    </dgm:pt>
    <dgm:pt modelId="{AD7BB831-87F7-4A79-9BE1-898CCFCABBA0}" type="sibTrans" cxnId="{BAE2DD5D-12CE-42DB-8E84-0ADA7A5A5AB7}">
      <dgm:prSet/>
      <dgm:spPr/>
      <dgm:t>
        <a:bodyPr/>
        <a:lstStyle/>
        <a:p>
          <a:endParaRPr lang="en-US"/>
        </a:p>
      </dgm:t>
    </dgm:pt>
    <dgm:pt modelId="{56F77384-2967-492E-903E-D6EDFDC9C77F}">
      <dgm:prSet phldrT="[Text]"/>
      <dgm:spPr/>
      <dgm:t>
        <a:bodyPr/>
        <a:lstStyle/>
        <a:p>
          <a:r>
            <a:rPr lang="en-US"/>
            <a:t>Obesity</a:t>
          </a:r>
        </a:p>
      </dgm:t>
    </dgm:pt>
    <dgm:pt modelId="{DA440A08-B1E8-488B-84D8-251818A3CDE3}" type="parTrans" cxnId="{D10FA6B3-06F1-456F-87AE-77D7B2627E67}">
      <dgm:prSet/>
      <dgm:spPr/>
      <dgm:t>
        <a:bodyPr/>
        <a:lstStyle/>
        <a:p>
          <a:endParaRPr lang="en-US"/>
        </a:p>
      </dgm:t>
    </dgm:pt>
    <dgm:pt modelId="{BB0824A2-7B48-4CC9-BBD0-841B626F693E}" type="sibTrans" cxnId="{D10FA6B3-06F1-456F-87AE-77D7B2627E67}">
      <dgm:prSet/>
      <dgm:spPr/>
      <dgm:t>
        <a:bodyPr/>
        <a:lstStyle/>
        <a:p>
          <a:endParaRPr lang="en-US"/>
        </a:p>
      </dgm:t>
    </dgm:pt>
    <dgm:pt modelId="{89BE9C1F-BCA3-4B9D-8F52-9E8514B304CE}">
      <dgm:prSet phldrT="[Text]"/>
      <dgm:spPr/>
      <dgm:t>
        <a:bodyPr/>
        <a:lstStyle/>
        <a:p>
          <a:r>
            <a:rPr lang="en-US"/>
            <a:t>outcome </a:t>
          </a:r>
        </a:p>
      </dgm:t>
    </dgm:pt>
    <dgm:pt modelId="{78AF26CC-5A59-4F94-9A1E-95ABAA26233E}" type="parTrans" cxnId="{14FB77D5-BA6A-4ACA-BC5B-70CC3F602283}">
      <dgm:prSet/>
      <dgm:spPr/>
      <dgm:t>
        <a:bodyPr/>
        <a:lstStyle/>
        <a:p>
          <a:endParaRPr lang="en-US"/>
        </a:p>
      </dgm:t>
    </dgm:pt>
    <dgm:pt modelId="{0C3589A8-9AE7-4E51-908C-8610091B19CE}" type="sibTrans" cxnId="{14FB77D5-BA6A-4ACA-BC5B-70CC3F602283}">
      <dgm:prSet/>
      <dgm:spPr/>
      <dgm:t>
        <a:bodyPr/>
        <a:lstStyle/>
        <a:p>
          <a:endParaRPr lang="en-US"/>
        </a:p>
      </dgm:t>
    </dgm:pt>
    <dgm:pt modelId="{8D993404-663E-4DBC-A833-88C141352A90}">
      <dgm:prSet phldrT="[Text]"/>
      <dgm:spPr/>
      <dgm:t>
        <a:bodyPr/>
        <a:lstStyle/>
        <a:p>
          <a:r>
            <a:rPr lang="en-US"/>
            <a:t>Cardiovascular diseases</a:t>
          </a:r>
        </a:p>
      </dgm:t>
    </dgm:pt>
    <dgm:pt modelId="{728FBC45-C531-497D-8E2A-339B8C92296A}" type="parTrans" cxnId="{EF40FDA5-8899-4522-93FA-6EC9D621AF2C}">
      <dgm:prSet/>
      <dgm:spPr/>
      <dgm:t>
        <a:bodyPr/>
        <a:lstStyle/>
        <a:p>
          <a:endParaRPr lang="en-US"/>
        </a:p>
      </dgm:t>
    </dgm:pt>
    <dgm:pt modelId="{2DF18C89-87B4-4571-BB4B-E3750D27BC14}" type="sibTrans" cxnId="{EF40FDA5-8899-4522-93FA-6EC9D621AF2C}">
      <dgm:prSet/>
      <dgm:spPr/>
      <dgm:t>
        <a:bodyPr/>
        <a:lstStyle/>
        <a:p>
          <a:endParaRPr lang="en-US"/>
        </a:p>
      </dgm:t>
    </dgm:pt>
    <dgm:pt modelId="{13210689-4A19-4655-BC32-0C38D1F70F93}">
      <dgm:prSet phldrT="[Text]"/>
      <dgm:spPr/>
      <dgm:t>
        <a:bodyPr/>
        <a:lstStyle/>
        <a:p>
          <a:r>
            <a:rPr lang="en-US"/>
            <a:t>Alcohol</a:t>
          </a:r>
        </a:p>
      </dgm:t>
    </dgm:pt>
    <dgm:pt modelId="{76AA51B8-4400-4ED7-A1B1-6BDE26D2E9AB}" type="parTrans" cxnId="{378FB068-95D3-4E43-9471-7A56EFD89CCF}">
      <dgm:prSet/>
      <dgm:spPr/>
      <dgm:t>
        <a:bodyPr/>
        <a:lstStyle/>
        <a:p>
          <a:endParaRPr lang="en-US"/>
        </a:p>
      </dgm:t>
    </dgm:pt>
    <dgm:pt modelId="{7EFCAF78-4CD3-4802-8B36-A8BB8F6CD917}" type="sibTrans" cxnId="{378FB068-95D3-4E43-9471-7A56EFD89CCF}">
      <dgm:prSet/>
      <dgm:spPr/>
      <dgm:t>
        <a:bodyPr/>
        <a:lstStyle/>
        <a:p>
          <a:endParaRPr lang="en-US"/>
        </a:p>
      </dgm:t>
    </dgm:pt>
    <dgm:pt modelId="{EA6BEA2D-F5F0-4C27-BAEB-40CCD11BBA2B}">
      <dgm:prSet phldrT="[Text]"/>
      <dgm:spPr/>
      <dgm:t>
        <a:bodyPr/>
        <a:lstStyle/>
        <a:p>
          <a:r>
            <a:rPr lang="en-US"/>
            <a:t>Physical Inactivity</a:t>
          </a:r>
        </a:p>
      </dgm:t>
    </dgm:pt>
    <dgm:pt modelId="{956B694E-5449-4424-8F9B-D31FA657F382}" type="parTrans" cxnId="{BD0F302C-53AB-49BB-8D5C-4F5A523C43D2}">
      <dgm:prSet/>
      <dgm:spPr/>
      <dgm:t>
        <a:bodyPr/>
        <a:lstStyle/>
        <a:p>
          <a:endParaRPr lang="en-US"/>
        </a:p>
      </dgm:t>
    </dgm:pt>
    <dgm:pt modelId="{EFD87686-56FE-41D0-A2EE-C05F0B94768B}" type="sibTrans" cxnId="{BD0F302C-53AB-49BB-8D5C-4F5A523C43D2}">
      <dgm:prSet/>
      <dgm:spPr/>
      <dgm:t>
        <a:bodyPr/>
        <a:lstStyle/>
        <a:p>
          <a:endParaRPr lang="en-US"/>
        </a:p>
      </dgm:t>
    </dgm:pt>
    <dgm:pt modelId="{23C2C0B6-F340-4781-99CC-1E4CE0C5496B}">
      <dgm:prSet phldrT="[Text]"/>
      <dgm:spPr/>
      <dgm:t>
        <a:bodyPr/>
        <a:lstStyle/>
        <a:p>
          <a:r>
            <a:rPr lang="en-US"/>
            <a:t>Unhealthy diet</a:t>
          </a:r>
        </a:p>
      </dgm:t>
    </dgm:pt>
    <dgm:pt modelId="{F53C1AFF-0992-4136-A1E2-33645625264F}" type="parTrans" cxnId="{88421CD8-298E-4847-9BF4-36C54F226B00}">
      <dgm:prSet/>
      <dgm:spPr/>
      <dgm:t>
        <a:bodyPr/>
        <a:lstStyle/>
        <a:p>
          <a:endParaRPr lang="en-US"/>
        </a:p>
      </dgm:t>
    </dgm:pt>
    <dgm:pt modelId="{C8F6CFD3-7717-4CBC-98E5-1EDADFDB3D20}" type="sibTrans" cxnId="{88421CD8-298E-4847-9BF4-36C54F226B00}">
      <dgm:prSet/>
      <dgm:spPr/>
      <dgm:t>
        <a:bodyPr/>
        <a:lstStyle/>
        <a:p>
          <a:endParaRPr lang="en-US"/>
        </a:p>
      </dgm:t>
    </dgm:pt>
    <dgm:pt modelId="{54CE1BF8-54AF-458A-A41E-6BF9F4947D49}">
      <dgm:prSet phldrT="[Text]"/>
      <dgm:spPr/>
      <dgm:t>
        <a:bodyPr/>
        <a:lstStyle/>
        <a:p>
          <a:r>
            <a:rPr lang="en-US" dirty="0"/>
            <a:t>Raised BP(HTN)</a:t>
          </a:r>
        </a:p>
      </dgm:t>
    </dgm:pt>
    <dgm:pt modelId="{A79BA869-C40F-4FB9-9407-0267421BB07F}" type="parTrans" cxnId="{001DC336-D036-43A9-8B62-CD6EE723AB4B}">
      <dgm:prSet/>
      <dgm:spPr/>
      <dgm:t>
        <a:bodyPr/>
        <a:lstStyle/>
        <a:p>
          <a:endParaRPr lang="en-US"/>
        </a:p>
      </dgm:t>
    </dgm:pt>
    <dgm:pt modelId="{FA27727B-3C1B-4538-B7FB-3E3CD6D7C852}" type="sibTrans" cxnId="{001DC336-D036-43A9-8B62-CD6EE723AB4B}">
      <dgm:prSet/>
      <dgm:spPr/>
      <dgm:t>
        <a:bodyPr/>
        <a:lstStyle/>
        <a:p>
          <a:endParaRPr lang="en-US"/>
        </a:p>
      </dgm:t>
    </dgm:pt>
    <dgm:pt modelId="{2275152B-77D3-4192-928E-B7FDC94C8883}">
      <dgm:prSet phldrT="[Text]"/>
      <dgm:spPr/>
      <dgm:t>
        <a:bodyPr/>
        <a:lstStyle/>
        <a:p>
          <a:r>
            <a:rPr lang="en-US"/>
            <a:t>Raised Blood glucose (DM)</a:t>
          </a:r>
        </a:p>
      </dgm:t>
    </dgm:pt>
    <dgm:pt modelId="{C3F62464-AB5C-4123-A31E-C45D88766F46}" type="parTrans" cxnId="{D51F56CC-1EF4-4913-BA71-C023E88CFB73}">
      <dgm:prSet/>
      <dgm:spPr/>
      <dgm:t>
        <a:bodyPr/>
        <a:lstStyle/>
        <a:p>
          <a:endParaRPr lang="en-US"/>
        </a:p>
      </dgm:t>
    </dgm:pt>
    <dgm:pt modelId="{0BA1DDE3-7F9A-4D8F-83C0-D5FA56CBDD1E}" type="sibTrans" cxnId="{D51F56CC-1EF4-4913-BA71-C023E88CFB73}">
      <dgm:prSet/>
      <dgm:spPr/>
      <dgm:t>
        <a:bodyPr/>
        <a:lstStyle/>
        <a:p>
          <a:endParaRPr lang="en-US"/>
        </a:p>
      </dgm:t>
    </dgm:pt>
    <dgm:pt modelId="{FD452808-4C3C-44E3-882A-4B8153D274BD}">
      <dgm:prSet phldrT="[Text]"/>
      <dgm:spPr/>
      <dgm:t>
        <a:bodyPr/>
        <a:lstStyle/>
        <a:p>
          <a:r>
            <a:rPr lang="en-US"/>
            <a:t>Hyperlipidaemia</a:t>
          </a:r>
        </a:p>
      </dgm:t>
    </dgm:pt>
    <dgm:pt modelId="{3EAFB33F-06BE-48FB-A488-594A69DBF3F8}" type="parTrans" cxnId="{9A31D8BD-C577-4E83-8592-B0588939B7D1}">
      <dgm:prSet/>
      <dgm:spPr/>
      <dgm:t>
        <a:bodyPr/>
        <a:lstStyle/>
        <a:p>
          <a:endParaRPr lang="en-US"/>
        </a:p>
      </dgm:t>
    </dgm:pt>
    <dgm:pt modelId="{953FC25B-6836-4CAE-B29A-4F0D658BB681}" type="sibTrans" cxnId="{9A31D8BD-C577-4E83-8592-B0588939B7D1}">
      <dgm:prSet/>
      <dgm:spPr/>
      <dgm:t>
        <a:bodyPr/>
        <a:lstStyle/>
        <a:p>
          <a:endParaRPr lang="en-US"/>
        </a:p>
      </dgm:t>
    </dgm:pt>
    <dgm:pt modelId="{DAFF2628-5D35-4A50-B1A3-F93CD74489E6}" type="pres">
      <dgm:prSet presAssocID="{673B8298-0091-47E6-BD4B-C8CF69C361F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3E9886-268E-489B-9E02-19205802FD8D}" type="pres">
      <dgm:prSet presAssocID="{673B8298-0091-47E6-BD4B-C8CF69C361F4}" presName="tSp" presStyleCnt="0"/>
      <dgm:spPr/>
    </dgm:pt>
    <dgm:pt modelId="{BBB51FA2-95F6-459D-BA7F-130A0B6E8FEF}" type="pres">
      <dgm:prSet presAssocID="{673B8298-0091-47E6-BD4B-C8CF69C361F4}" presName="bSp" presStyleCnt="0"/>
      <dgm:spPr/>
    </dgm:pt>
    <dgm:pt modelId="{23C5621C-3A1E-4404-BCB0-761D3FB27D96}" type="pres">
      <dgm:prSet presAssocID="{673B8298-0091-47E6-BD4B-C8CF69C361F4}" presName="process" presStyleCnt="0"/>
      <dgm:spPr/>
    </dgm:pt>
    <dgm:pt modelId="{A2285046-BDBF-4C8D-B53A-D5B415E9B54A}" type="pres">
      <dgm:prSet presAssocID="{2853E62B-0B7D-4B11-86AF-5F515A59646B}" presName="composite1" presStyleCnt="0"/>
      <dgm:spPr/>
    </dgm:pt>
    <dgm:pt modelId="{E9D48D48-8E4C-4417-8E13-ED76EE32F396}" type="pres">
      <dgm:prSet presAssocID="{2853E62B-0B7D-4B11-86AF-5F515A59646B}" presName="dummyNode1" presStyleLbl="node1" presStyleIdx="0" presStyleCnt="3"/>
      <dgm:spPr/>
    </dgm:pt>
    <dgm:pt modelId="{99D1B1D9-99AE-4490-B803-69BDEEB342F2}" type="pres">
      <dgm:prSet presAssocID="{2853E62B-0B7D-4B11-86AF-5F515A59646B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23270EF-BADD-4DB3-AE35-1F6B571A93B4}" type="pres">
      <dgm:prSet presAssocID="{2853E62B-0B7D-4B11-86AF-5F515A59646B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C55F06-DA54-43A7-B3E4-C11214E68ED0}" type="pres">
      <dgm:prSet presAssocID="{2853E62B-0B7D-4B11-86AF-5F515A59646B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A4CE6FE-9965-4639-9136-B5B6C52280A3}" type="pres">
      <dgm:prSet presAssocID="{2853E62B-0B7D-4B11-86AF-5F515A59646B}" presName="connSite1" presStyleCnt="0"/>
      <dgm:spPr/>
    </dgm:pt>
    <dgm:pt modelId="{22A0B371-C41A-4388-8131-F7FC7900E12B}" type="pres">
      <dgm:prSet presAssocID="{E9096D0E-0853-4E52-89C7-9749496C3F14}" presName="Name9" presStyleLbl="sibTrans2D1" presStyleIdx="0" presStyleCnt="2"/>
      <dgm:spPr/>
      <dgm:t>
        <a:bodyPr/>
        <a:lstStyle/>
        <a:p>
          <a:endParaRPr lang="en-US"/>
        </a:p>
      </dgm:t>
    </dgm:pt>
    <dgm:pt modelId="{D2179843-3262-43C1-BB17-0EBD5D03DAA5}" type="pres">
      <dgm:prSet presAssocID="{35B569A4-F36E-44B3-9621-5A05F1AC6EB4}" presName="composite2" presStyleCnt="0"/>
      <dgm:spPr/>
    </dgm:pt>
    <dgm:pt modelId="{3C3911C6-B13A-4640-ADD2-5691650CC49E}" type="pres">
      <dgm:prSet presAssocID="{35B569A4-F36E-44B3-9621-5A05F1AC6EB4}" presName="dummyNode2" presStyleLbl="node1" presStyleIdx="0" presStyleCnt="3"/>
      <dgm:spPr/>
    </dgm:pt>
    <dgm:pt modelId="{033CDCED-1F6A-4BFE-8505-15A959EA7819}" type="pres">
      <dgm:prSet presAssocID="{35B569A4-F36E-44B3-9621-5A05F1AC6EB4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7FCCA3-4D17-40E2-B858-E553974AD281}" type="pres">
      <dgm:prSet presAssocID="{35B569A4-F36E-44B3-9621-5A05F1AC6EB4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ADC38F6-7701-4E58-990C-B0F57F23A4C3}" type="pres">
      <dgm:prSet presAssocID="{35B569A4-F36E-44B3-9621-5A05F1AC6EB4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5C56F7-5970-4539-8CB5-ECCD0A2535D2}" type="pres">
      <dgm:prSet presAssocID="{35B569A4-F36E-44B3-9621-5A05F1AC6EB4}" presName="connSite2" presStyleCnt="0"/>
      <dgm:spPr/>
    </dgm:pt>
    <dgm:pt modelId="{38A2D3C4-A22F-4E47-9729-0EB6EAEE3032}" type="pres">
      <dgm:prSet presAssocID="{AD7BB831-87F7-4A79-9BE1-898CCFCABBA0}" presName="Name18" presStyleLbl="sibTrans2D1" presStyleIdx="1" presStyleCnt="2"/>
      <dgm:spPr/>
      <dgm:t>
        <a:bodyPr/>
        <a:lstStyle/>
        <a:p>
          <a:endParaRPr lang="en-US"/>
        </a:p>
      </dgm:t>
    </dgm:pt>
    <dgm:pt modelId="{46124DA3-7651-477C-82EE-019EC5ED10AF}" type="pres">
      <dgm:prSet presAssocID="{89BE9C1F-BCA3-4B9D-8F52-9E8514B304CE}" presName="composite1" presStyleCnt="0"/>
      <dgm:spPr/>
    </dgm:pt>
    <dgm:pt modelId="{E91C8A3E-6666-46DB-959B-DE49F7D85808}" type="pres">
      <dgm:prSet presAssocID="{89BE9C1F-BCA3-4B9D-8F52-9E8514B304CE}" presName="dummyNode1" presStyleLbl="node1" presStyleIdx="1" presStyleCnt="3"/>
      <dgm:spPr/>
    </dgm:pt>
    <dgm:pt modelId="{5F0DA96C-D137-47A1-84DE-770A569492BB}" type="pres">
      <dgm:prSet presAssocID="{89BE9C1F-BCA3-4B9D-8F52-9E8514B304CE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D5780A-29FA-4DA4-B1F3-1878A5ED10DF}" type="pres">
      <dgm:prSet presAssocID="{89BE9C1F-BCA3-4B9D-8F52-9E8514B304CE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DFC9B6-0B0A-4283-B3BF-F198B6A88E60}" type="pres">
      <dgm:prSet presAssocID="{89BE9C1F-BCA3-4B9D-8F52-9E8514B304CE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63EFF0-1B5D-42F2-9E2F-E3743AE1DA30}" type="pres">
      <dgm:prSet presAssocID="{89BE9C1F-BCA3-4B9D-8F52-9E8514B304CE}" presName="connSite1" presStyleCnt="0"/>
      <dgm:spPr/>
    </dgm:pt>
  </dgm:ptLst>
  <dgm:cxnLst>
    <dgm:cxn modelId="{14FB77D5-BA6A-4ACA-BC5B-70CC3F602283}" srcId="{673B8298-0091-47E6-BD4B-C8CF69C361F4}" destId="{89BE9C1F-BCA3-4B9D-8F52-9E8514B304CE}" srcOrd="2" destOrd="0" parTransId="{78AF26CC-5A59-4F94-9A1E-95ABAA26233E}" sibTransId="{0C3589A8-9AE7-4E51-908C-8610091B19CE}"/>
    <dgm:cxn modelId="{378FB068-95D3-4E43-9471-7A56EFD89CCF}" srcId="{2853E62B-0B7D-4B11-86AF-5F515A59646B}" destId="{13210689-4A19-4655-BC32-0C38D1F70F93}" srcOrd="1" destOrd="0" parTransId="{76AA51B8-4400-4ED7-A1B1-6BDE26D2E9AB}" sibTransId="{7EFCAF78-4CD3-4802-8B36-A8BB8F6CD917}"/>
    <dgm:cxn modelId="{E4496834-30BC-47AD-B6D2-3485F4CE1C30}" type="presOf" srcId="{421C268B-4024-4ED4-A5B6-7738032CD22C}" destId="{823270EF-BADD-4DB3-AE35-1F6B571A93B4}" srcOrd="1" destOrd="0" presId="urn:microsoft.com/office/officeart/2005/8/layout/hProcess4"/>
    <dgm:cxn modelId="{001DC336-D036-43A9-8B62-CD6EE723AB4B}" srcId="{35B569A4-F36E-44B3-9621-5A05F1AC6EB4}" destId="{54CE1BF8-54AF-458A-A41E-6BF9F4947D49}" srcOrd="1" destOrd="0" parTransId="{A79BA869-C40F-4FB9-9407-0267421BB07F}" sibTransId="{FA27727B-3C1B-4538-B7FB-3E3CD6D7C852}"/>
    <dgm:cxn modelId="{C99FA865-A5AA-4124-9FE5-00FFA3837441}" type="presOf" srcId="{13210689-4A19-4655-BC32-0C38D1F70F93}" destId="{823270EF-BADD-4DB3-AE35-1F6B571A93B4}" srcOrd="1" destOrd="1" presId="urn:microsoft.com/office/officeart/2005/8/layout/hProcess4"/>
    <dgm:cxn modelId="{56F54533-E32D-443E-84A4-3C145AE3BA81}" type="presOf" srcId="{EA6BEA2D-F5F0-4C27-BAEB-40CCD11BBA2B}" destId="{99D1B1D9-99AE-4490-B803-69BDEEB342F2}" srcOrd="0" destOrd="2" presId="urn:microsoft.com/office/officeart/2005/8/layout/hProcess4"/>
    <dgm:cxn modelId="{0CD36321-2D35-4479-9E44-B2F243202154}" type="presOf" srcId="{421C268B-4024-4ED4-A5B6-7738032CD22C}" destId="{99D1B1D9-99AE-4490-B803-69BDEEB342F2}" srcOrd="0" destOrd="0" presId="urn:microsoft.com/office/officeart/2005/8/layout/hProcess4"/>
    <dgm:cxn modelId="{44C55273-1C12-4644-9B2E-D837341BD221}" type="presOf" srcId="{13210689-4A19-4655-BC32-0C38D1F70F93}" destId="{99D1B1D9-99AE-4490-B803-69BDEEB342F2}" srcOrd="0" destOrd="1" presId="urn:microsoft.com/office/officeart/2005/8/layout/hProcess4"/>
    <dgm:cxn modelId="{584EF4E8-5CD7-4C89-B7E2-B98EE0E77D43}" type="presOf" srcId="{FD452808-4C3C-44E3-882A-4B8153D274BD}" destId="{837FCCA3-4D17-40E2-B858-E553974AD281}" srcOrd="1" destOrd="3" presId="urn:microsoft.com/office/officeart/2005/8/layout/hProcess4"/>
    <dgm:cxn modelId="{D51F56CC-1EF4-4913-BA71-C023E88CFB73}" srcId="{35B569A4-F36E-44B3-9621-5A05F1AC6EB4}" destId="{2275152B-77D3-4192-928E-B7FDC94C8883}" srcOrd="2" destOrd="0" parTransId="{C3F62464-AB5C-4123-A31E-C45D88766F46}" sibTransId="{0BA1DDE3-7F9A-4D8F-83C0-D5FA56CBDD1E}"/>
    <dgm:cxn modelId="{E2E05225-A840-4B0A-B6AB-B81F412CA049}" srcId="{2853E62B-0B7D-4B11-86AF-5F515A59646B}" destId="{421C268B-4024-4ED4-A5B6-7738032CD22C}" srcOrd="0" destOrd="0" parTransId="{4A21FF2C-2B53-41BB-A62D-614B542E6912}" sibTransId="{C8FDDCB6-65EF-4D62-98C0-7858F858D733}"/>
    <dgm:cxn modelId="{59DAAB81-4F70-4BA5-B024-A63F118D1413}" type="presOf" srcId="{56F77384-2967-492E-903E-D6EDFDC9C77F}" destId="{837FCCA3-4D17-40E2-B858-E553974AD281}" srcOrd="1" destOrd="0" presId="urn:microsoft.com/office/officeart/2005/8/layout/hProcess4"/>
    <dgm:cxn modelId="{59382D47-365A-406B-8FAF-0200573EC804}" type="presOf" srcId="{2275152B-77D3-4192-928E-B7FDC94C8883}" destId="{837FCCA3-4D17-40E2-B858-E553974AD281}" srcOrd="1" destOrd="2" presId="urn:microsoft.com/office/officeart/2005/8/layout/hProcess4"/>
    <dgm:cxn modelId="{70DEA3C2-1ED8-4B21-B71C-7C1BA9AF1364}" type="presOf" srcId="{E9096D0E-0853-4E52-89C7-9749496C3F14}" destId="{22A0B371-C41A-4388-8131-F7FC7900E12B}" srcOrd="0" destOrd="0" presId="urn:microsoft.com/office/officeart/2005/8/layout/hProcess4"/>
    <dgm:cxn modelId="{9A31D8BD-C577-4E83-8592-B0588939B7D1}" srcId="{35B569A4-F36E-44B3-9621-5A05F1AC6EB4}" destId="{FD452808-4C3C-44E3-882A-4B8153D274BD}" srcOrd="3" destOrd="0" parTransId="{3EAFB33F-06BE-48FB-A488-594A69DBF3F8}" sibTransId="{953FC25B-6836-4CAE-B29A-4F0D658BB681}"/>
    <dgm:cxn modelId="{D44D7ADB-313B-4AE7-B88E-3437466F207A}" type="presOf" srcId="{89BE9C1F-BCA3-4B9D-8F52-9E8514B304CE}" destId="{5ADFC9B6-0B0A-4283-B3BF-F198B6A88E60}" srcOrd="0" destOrd="0" presId="urn:microsoft.com/office/officeart/2005/8/layout/hProcess4"/>
    <dgm:cxn modelId="{D10FA6B3-06F1-456F-87AE-77D7B2627E67}" srcId="{35B569A4-F36E-44B3-9621-5A05F1AC6EB4}" destId="{56F77384-2967-492E-903E-D6EDFDC9C77F}" srcOrd="0" destOrd="0" parTransId="{DA440A08-B1E8-488B-84D8-251818A3CDE3}" sibTransId="{BB0824A2-7B48-4CC9-BBD0-841B626F693E}"/>
    <dgm:cxn modelId="{B1A51D5D-3C11-4E5F-83B1-D156D535A625}" type="presOf" srcId="{AD7BB831-87F7-4A79-9BE1-898CCFCABBA0}" destId="{38A2D3C4-A22F-4E47-9729-0EB6EAEE3032}" srcOrd="0" destOrd="0" presId="urn:microsoft.com/office/officeart/2005/8/layout/hProcess4"/>
    <dgm:cxn modelId="{62C75E91-738D-4C0A-91DC-C4915EC887AC}" type="presOf" srcId="{2853E62B-0B7D-4B11-86AF-5F515A59646B}" destId="{52C55F06-DA54-43A7-B3E4-C11214E68ED0}" srcOrd="0" destOrd="0" presId="urn:microsoft.com/office/officeart/2005/8/layout/hProcess4"/>
    <dgm:cxn modelId="{EF40FDA5-8899-4522-93FA-6EC9D621AF2C}" srcId="{89BE9C1F-BCA3-4B9D-8F52-9E8514B304CE}" destId="{8D993404-663E-4DBC-A833-88C141352A90}" srcOrd="0" destOrd="0" parTransId="{728FBC45-C531-497D-8E2A-339B8C92296A}" sibTransId="{2DF18C89-87B4-4571-BB4B-E3750D27BC14}"/>
    <dgm:cxn modelId="{B862A789-4980-4A63-9C30-48B35ACC27AC}" type="presOf" srcId="{EA6BEA2D-F5F0-4C27-BAEB-40CCD11BBA2B}" destId="{823270EF-BADD-4DB3-AE35-1F6B571A93B4}" srcOrd="1" destOrd="2" presId="urn:microsoft.com/office/officeart/2005/8/layout/hProcess4"/>
    <dgm:cxn modelId="{0CF0A419-9E11-4BE0-AE4B-FA272971D03A}" type="presOf" srcId="{35B569A4-F36E-44B3-9621-5A05F1AC6EB4}" destId="{4ADC38F6-7701-4E58-990C-B0F57F23A4C3}" srcOrd="0" destOrd="0" presId="urn:microsoft.com/office/officeart/2005/8/layout/hProcess4"/>
    <dgm:cxn modelId="{BAE2DD5D-12CE-42DB-8E84-0ADA7A5A5AB7}" srcId="{673B8298-0091-47E6-BD4B-C8CF69C361F4}" destId="{35B569A4-F36E-44B3-9621-5A05F1AC6EB4}" srcOrd="1" destOrd="0" parTransId="{59BEC843-43A3-4911-A4CC-050EF8E7A85A}" sibTransId="{AD7BB831-87F7-4A79-9BE1-898CCFCABBA0}"/>
    <dgm:cxn modelId="{21D7707E-4EE9-43ED-9EC6-4F24F299D61D}" type="presOf" srcId="{8D993404-663E-4DBC-A833-88C141352A90}" destId="{5F0DA96C-D137-47A1-84DE-770A569492BB}" srcOrd="0" destOrd="0" presId="urn:microsoft.com/office/officeart/2005/8/layout/hProcess4"/>
    <dgm:cxn modelId="{410B80B7-EB92-47B9-A394-50F27619DE27}" type="presOf" srcId="{8D993404-663E-4DBC-A833-88C141352A90}" destId="{62D5780A-29FA-4DA4-B1F3-1878A5ED10DF}" srcOrd="1" destOrd="0" presId="urn:microsoft.com/office/officeart/2005/8/layout/hProcess4"/>
    <dgm:cxn modelId="{D5A15B7E-C45A-4B16-A49E-CDCE36CD3828}" type="presOf" srcId="{2275152B-77D3-4192-928E-B7FDC94C8883}" destId="{033CDCED-1F6A-4BFE-8505-15A959EA7819}" srcOrd="0" destOrd="2" presId="urn:microsoft.com/office/officeart/2005/8/layout/hProcess4"/>
    <dgm:cxn modelId="{BD0F302C-53AB-49BB-8D5C-4F5A523C43D2}" srcId="{2853E62B-0B7D-4B11-86AF-5F515A59646B}" destId="{EA6BEA2D-F5F0-4C27-BAEB-40CCD11BBA2B}" srcOrd="2" destOrd="0" parTransId="{956B694E-5449-4424-8F9B-D31FA657F382}" sibTransId="{EFD87686-56FE-41D0-A2EE-C05F0B94768B}"/>
    <dgm:cxn modelId="{FA4DB076-93E2-444D-9C84-63AD8035883D}" type="presOf" srcId="{54CE1BF8-54AF-458A-A41E-6BF9F4947D49}" destId="{837FCCA3-4D17-40E2-B858-E553974AD281}" srcOrd="1" destOrd="1" presId="urn:microsoft.com/office/officeart/2005/8/layout/hProcess4"/>
    <dgm:cxn modelId="{DCAF2D62-7430-4D61-B70D-9B3DCBDA3200}" type="presOf" srcId="{56F77384-2967-492E-903E-D6EDFDC9C77F}" destId="{033CDCED-1F6A-4BFE-8505-15A959EA7819}" srcOrd="0" destOrd="0" presId="urn:microsoft.com/office/officeart/2005/8/layout/hProcess4"/>
    <dgm:cxn modelId="{3071859F-884A-44D2-8C34-831E20B9B450}" type="presOf" srcId="{FD452808-4C3C-44E3-882A-4B8153D274BD}" destId="{033CDCED-1F6A-4BFE-8505-15A959EA7819}" srcOrd="0" destOrd="3" presId="urn:microsoft.com/office/officeart/2005/8/layout/hProcess4"/>
    <dgm:cxn modelId="{8DDA3AE7-4061-4C5D-A645-4E672DE32ED6}" type="presOf" srcId="{54CE1BF8-54AF-458A-A41E-6BF9F4947D49}" destId="{033CDCED-1F6A-4BFE-8505-15A959EA7819}" srcOrd="0" destOrd="1" presId="urn:microsoft.com/office/officeart/2005/8/layout/hProcess4"/>
    <dgm:cxn modelId="{509E12D1-12F3-4E6E-B24F-BE1EFEEDD550}" type="presOf" srcId="{23C2C0B6-F340-4781-99CC-1E4CE0C5496B}" destId="{99D1B1D9-99AE-4490-B803-69BDEEB342F2}" srcOrd="0" destOrd="3" presId="urn:microsoft.com/office/officeart/2005/8/layout/hProcess4"/>
    <dgm:cxn modelId="{88421CD8-298E-4847-9BF4-36C54F226B00}" srcId="{2853E62B-0B7D-4B11-86AF-5F515A59646B}" destId="{23C2C0B6-F340-4781-99CC-1E4CE0C5496B}" srcOrd="3" destOrd="0" parTransId="{F53C1AFF-0992-4136-A1E2-33645625264F}" sibTransId="{C8F6CFD3-7717-4CBC-98E5-1EDADFDB3D20}"/>
    <dgm:cxn modelId="{80082762-5A14-423B-86D5-AF82936AB7C3}" type="presOf" srcId="{673B8298-0091-47E6-BD4B-C8CF69C361F4}" destId="{DAFF2628-5D35-4A50-B1A3-F93CD74489E6}" srcOrd="0" destOrd="0" presId="urn:microsoft.com/office/officeart/2005/8/layout/hProcess4"/>
    <dgm:cxn modelId="{47286EB9-376D-4549-B4E9-52A18652F447}" type="presOf" srcId="{23C2C0B6-F340-4781-99CC-1E4CE0C5496B}" destId="{823270EF-BADD-4DB3-AE35-1F6B571A93B4}" srcOrd="1" destOrd="3" presId="urn:microsoft.com/office/officeart/2005/8/layout/hProcess4"/>
    <dgm:cxn modelId="{158D0081-36D2-4934-9FE3-D34C0F8FAF54}" srcId="{673B8298-0091-47E6-BD4B-C8CF69C361F4}" destId="{2853E62B-0B7D-4B11-86AF-5F515A59646B}" srcOrd="0" destOrd="0" parTransId="{F8BE20FB-05EC-485B-8A0C-9D18731283DA}" sibTransId="{E9096D0E-0853-4E52-89C7-9749496C3F14}"/>
    <dgm:cxn modelId="{67BAB08E-D825-497C-B323-404F0C52439B}" type="presParOf" srcId="{DAFF2628-5D35-4A50-B1A3-F93CD74489E6}" destId="{3F3E9886-268E-489B-9E02-19205802FD8D}" srcOrd="0" destOrd="0" presId="urn:microsoft.com/office/officeart/2005/8/layout/hProcess4"/>
    <dgm:cxn modelId="{031BE1F9-D88F-48AB-9147-46CF86545231}" type="presParOf" srcId="{DAFF2628-5D35-4A50-B1A3-F93CD74489E6}" destId="{BBB51FA2-95F6-459D-BA7F-130A0B6E8FEF}" srcOrd="1" destOrd="0" presId="urn:microsoft.com/office/officeart/2005/8/layout/hProcess4"/>
    <dgm:cxn modelId="{D217A823-D41A-4A8B-9C02-EB833D4F49C3}" type="presParOf" srcId="{DAFF2628-5D35-4A50-B1A3-F93CD74489E6}" destId="{23C5621C-3A1E-4404-BCB0-761D3FB27D96}" srcOrd="2" destOrd="0" presId="urn:microsoft.com/office/officeart/2005/8/layout/hProcess4"/>
    <dgm:cxn modelId="{9B8796B8-ADED-442B-9499-9EBE586C9EFC}" type="presParOf" srcId="{23C5621C-3A1E-4404-BCB0-761D3FB27D96}" destId="{A2285046-BDBF-4C8D-B53A-D5B415E9B54A}" srcOrd="0" destOrd="0" presId="urn:microsoft.com/office/officeart/2005/8/layout/hProcess4"/>
    <dgm:cxn modelId="{D2D8DF6C-7FB7-4DB1-BA05-5B2CB7CEC272}" type="presParOf" srcId="{A2285046-BDBF-4C8D-B53A-D5B415E9B54A}" destId="{E9D48D48-8E4C-4417-8E13-ED76EE32F396}" srcOrd="0" destOrd="0" presId="urn:microsoft.com/office/officeart/2005/8/layout/hProcess4"/>
    <dgm:cxn modelId="{B94844F4-1A5A-4AFA-B608-57E067FF2195}" type="presParOf" srcId="{A2285046-BDBF-4C8D-B53A-D5B415E9B54A}" destId="{99D1B1D9-99AE-4490-B803-69BDEEB342F2}" srcOrd="1" destOrd="0" presId="urn:microsoft.com/office/officeart/2005/8/layout/hProcess4"/>
    <dgm:cxn modelId="{79F1F71B-102A-40D6-B406-4A5CA9012095}" type="presParOf" srcId="{A2285046-BDBF-4C8D-B53A-D5B415E9B54A}" destId="{823270EF-BADD-4DB3-AE35-1F6B571A93B4}" srcOrd="2" destOrd="0" presId="urn:microsoft.com/office/officeart/2005/8/layout/hProcess4"/>
    <dgm:cxn modelId="{9774DED9-D27F-400F-9128-F440981C7F2B}" type="presParOf" srcId="{A2285046-BDBF-4C8D-B53A-D5B415E9B54A}" destId="{52C55F06-DA54-43A7-B3E4-C11214E68ED0}" srcOrd="3" destOrd="0" presId="urn:microsoft.com/office/officeart/2005/8/layout/hProcess4"/>
    <dgm:cxn modelId="{6F4D128D-47AF-4A12-BB63-C1CEC1EA79C0}" type="presParOf" srcId="{A2285046-BDBF-4C8D-B53A-D5B415E9B54A}" destId="{0A4CE6FE-9965-4639-9136-B5B6C52280A3}" srcOrd="4" destOrd="0" presId="urn:microsoft.com/office/officeart/2005/8/layout/hProcess4"/>
    <dgm:cxn modelId="{49FBCD79-668B-45FC-B557-6E467B9D62CB}" type="presParOf" srcId="{23C5621C-3A1E-4404-BCB0-761D3FB27D96}" destId="{22A0B371-C41A-4388-8131-F7FC7900E12B}" srcOrd="1" destOrd="0" presId="urn:microsoft.com/office/officeart/2005/8/layout/hProcess4"/>
    <dgm:cxn modelId="{3516B474-07AB-44D3-A620-C927EA57A104}" type="presParOf" srcId="{23C5621C-3A1E-4404-BCB0-761D3FB27D96}" destId="{D2179843-3262-43C1-BB17-0EBD5D03DAA5}" srcOrd="2" destOrd="0" presId="urn:microsoft.com/office/officeart/2005/8/layout/hProcess4"/>
    <dgm:cxn modelId="{76A5B36E-929A-44BE-A28F-0F8331E91587}" type="presParOf" srcId="{D2179843-3262-43C1-BB17-0EBD5D03DAA5}" destId="{3C3911C6-B13A-4640-ADD2-5691650CC49E}" srcOrd="0" destOrd="0" presId="urn:microsoft.com/office/officeart/2005/8/layout/hProcess4"/>
    <dgm:cxn modelId="{9988AAC1-C64E-402B-AEC8-59F03FDF20D9}" type="presParOf" srcId="{D2179843-3262-43C1-BB17-0EBD5D03DAA5}" destId="{033CDCED-1F6A-4BFE-8505-15A959EA7819}" srcOrd="1" destOrd="0" presId="urn:microsoft.com/office/officeart/2005/8/layout/hProcess4"/>
    <dgm:cxn modelId="{96E99F23-78AF-4BC4-B8DA-2D3AB310E30C}" type="presParOf" srcId="{D2179843-3262-43C1-BB17-0EBD5D03DAA5}" destId="{837FCCA3-4D17-40E2-B858-E553974AD281}" srcOrd="2" destOrd="0" presId="urn:microsoft.com/office/officeart/2005/8/layout/hProcess4"/>
    <dgm:cxn modelId="{53C2B4ED-0172-47F0-8A3D-7E214179A798}" type="presParOf" srcId="{D2179843-3262-43C1-BB17-0EBD5D03DAA5}" destId="{4ADC38F6-7701-4E58-990C-B0F57F23A4C3}" srcOrd="3" destOrd="0" presId="urn:microsoft.com/office/officeart/2005/8/layout/hProcess4"/>
    <dgm:cxn modelId="{742FF3FC-D070-4E31-B9CA-C21490BFE2B3}" type="presParOf" srcId="{D2179843-3262-43C1-BB17-0EBD5D03DAA5}" destId="{CA5C56F7-5970-4539-8CB5-ECCD0A2535D2}" srcOrd="4" destOrd="0" presId="urn:microsoft.com/office/officeart/2005/8/layout/hProcess4"/>
    <dgm:cxn modelId="{9F14D690-15D3-4E8F-92FF-C4445DDE6E2F}" type="presParOf" srcId="{23C5621C-3A1E-4404-BCB0-761D3FB27D96}" destId="{38A2D3C4-A22F-4E47-9729-0EB6EAEE3032}" srcOrd="3" destOrd="0" presId="urn:microsoft.com/office/officeart/2005/8/layout/hProcess4"/>
    <dgm:cxn modelId="{C97B9EA7-9FE8-4773-B0D5-CEC030F4A676}" type="presParOf" srcId="{23C5621C-3A1E-4404-BCB0-761D3FB27D96}" destId="{46124DA3-7651-477C-82EE-019EC5ED10AF}" srcOrd="4" destOrd="0" presId="urn:microsoft.com/office/officeart/2005/8/layout/hProcess4"/>
    <dgm:cxn modelId="{E8B80049-272E-4617-A830-AB244D902FFC}" type="presParOf" srcId="{46124DA3-7651-477C-82EE-019EC5ED10AF}" destId="{E91C8A3E-6666-46DB-959B-DE49F7D85808}" srcOrd="0" destOrd="0" presId="urn:microsoft.com/office/officeart/2005/8/layout/hProcess4"/>
    <dgm:cxn modelId="{FECD424D-F168-499D-BFB1-3CB77A9556A8}" type="presParOf" srcId="{46124DA3-7651-477C-82EE-019EC5ED10AF}" destId="{5F0DA96C-D137-47A1-84DE-770A569492BB}" srcOrd="1" destOrd="0" presId="urn:microsoft.com/office/officeart/2005/8/layout/hProcess4"/>
    <dgm:cxn modelId="{3975FD43-71C0-44A3-AA78-5F95D8E92DA3}" type="presParOf" srcId="{46124DA3-7651-477C-82EE-019EC5ED10AF}" destId="{62D5780A-29FA-4DA4-B1F3-1878A5ED10DF}" srcOrd="2" destOrd="0" presId="urn:microsoft.com/office/officeart/2005/8/layout/hProcess4"/>
    <dgm:cxn modelId="{F279EE24-B8AF-402D-BA2A-10A36AE7E7E3}" type="presParOf" srcId="{46124DA3-7651-477C-82EE-019EC5ED10AF}" destId="{5ADFC9B6-0B0A-4283-B3BF-F198B6A88E60}" srcOrd="3" destOrd="0" presId="urn:microsoft.com/office/officeart/2005/8/layout/hProcess4"/>
    <dgm:cxn modelId="{D9ECA991-3A98-4748-81D5-47E02DCD54E9}" type="presParOf" srcId="{46124DA3-7651-477C-82EE-019EC5ED10AF}" destId="{A463EFF0-1B5D-42F2-9E2F-E3743AE1DA30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9D8C0932-D0B4-4275-8B3C-51F994F6B5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6281427-E775-4540-8984-49E893A9DA0C}">
      <dgm:prSet/>
      <dgm:spPr/>
      <dgm:t>
        <a:bodyPr/>
        <a:lstStyle/>
        <a:p>
          <a:pPr rtl="0"/>
          <a:r>
            <a:rPr lang="en-US" b="1" dirty="0" smtClean="0"/>
            <a:t>Prevention and control</a:t>
          </a:r>
          <a:endParaRPr lang="en-US" dirty="0"/>
        </a:p>
      </dgm:t>
    </dgm:pt>
    <dgm:pt modelId="{05D12183-3BD8-4ED2-B03F-D613A9549A43}" type="parTrans" cxnId="{3B501875-C5F6-48B3-BE1F-7C867518F78D}">
      <dgm:prSet/>
      <dgm:spPr/>
      <dgm:t>
        <a:bodyPr/>
        <a:lstStyle/>
        <a:p>
          <a:endParaRPr lang="en-US"/>
        </a:p>
      </dgm:t>
    </dgm:pt>
    <dgm:pt modelId="{87691BBF-707D-46DD-989C-AF2274083774}" type="sibTrans" cxnId="{3B501875-C5F6-48B3-BE1F-7C867518F78D}">
      <dgm:prSet/>
      <dgm:spPr/>
      <dgm:t>
        <a:bodyPr/>
        <a:lstStyle/>
        <a:p>
          <a:endParaRPr lang="en-US"/>
        </a:p>
      </dgm:t>
    </dgm:pt>
    <dgm:pt modelId="{70EE1407-3AE0-4E0B-9C22-04E4C6A88AC5}" type="pres">
      <dgm:prSet presAssocID="{9D8C0932-D0B4-4275-8B3C-51F994F6B5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8C74208-6E45-46B2-B53E-7059A34FC465}" type="pres">
      <dgm:prSet presAssocID="{06281427-E775-4540-8984-49E893A9DA0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D98F1C7-FC0D-444D-B49F-EC555B6A6322}" type="presOf" srcId="{06281427-E775-4540-8984-49E893A9DA0C}" destId="{F8C74208-6E45-46B2-B53E-7059A34FC465}" srcOrd="0" destOrd="0" presId="urn:microsoft.com/office/officeart/2005/8/layout/vList2"/>
    <dgm:cxn modelId="{D2FDCD86-A704-4836-996A-EAB78A8D34DF}" type="presOf" srcId="{9D8C0932-D0B4-4275-8B3C-51F994F6B5D4}" destId="{70EE1407-3AE0-4E0B-9C22-04E4C6A88AC5}" srcOrd="0" destOrd="0" presId="urn:microsoft.com/office/officeart/2005/8/layout/vList2"/>
    <dgm:cxn modelId="{3B501875-C5F6-48B3-BE1F-7C867518F78D}" srcId="{9D8C0932-D0B4-4275-8B3C-51F994F6B5D4}" destId="{06281427-E775-4540-8984-49E893A9DA0C}" srcOrd="0" destOrd="0" parTransId="{05D12183-3BD8-4ED2-B03F-D613A9549A43}" sibTransId="{87691BBF-707D-46DD-989C-AF2274083774}"/>
    <dgm:cxn modelId="{FDB4DD98-6100-415A-8C99-C95D4AE237B3}" type="presParOf" srcId="{70EE1407-3AE0-4E0B-9C22-04E4C6A88AC5}" destId="{F8C74208-6E45-46B2-B53E-7059A34FC465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6285DB5-2862-4CFD-AD52-1994BF7337D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519A199-A3F4-4A13-99D0-598FDF832AF3}">
      <dgm:prSet/>
      <dgm:spPr/>
      <dgm:t>
        <a:bodyPr/>
        <a:lstStyle/>
        <a:p>
          <a:pPr rtl="0"/>
          <a:r>
            <a:rPr lang="en-US" b="1" dirty="0" smtClean="0"/>
            <a:t>Framework:</a:t>
          </a:r>
          <a:endParaRPr lang="en-US" b="1" dirty="0"/>
        </a:p>
      </dgm:t>
    </dgm:pt>
    <dgm:pt modelId="{053D175F-795F-47CD-A361-57D4410961DD}" type="parTrans" cxnId="{6C165BF8-82C7-4DED-AEA2-2A91F2CEF0FB}">
      <dgm:prSet/>
      <dgm:spPr/>
      <dgm:t>
        <a:bodyPr/>
        <a:lstStyle/>
        <a:p>
          <a:endParaRPr lang="en-US"/>
        </a:p>
      </dgm:t>
    </dgm:pt>
    <dgm:pt modelId="{30056347-A06F-4FB6-B644-B9DC9C570627}" type="sibTrans" cxnId="{6C165BF8-82C7-4DED-AEA2-2A91F2CEF0FB}">
      <dgm:prSet/>
      <dgm:spPr/>
      <dgm:t>
        <a:bodyPr/>
        <a:lstStyle/>
        <a:p>
          <a:endParaRPr lang="en-US"/>
        </a:p>
      </dgm:t>
    </dgm:pt>
    <dgm:pt modelId="{A63E0888-4277-4292-9495-1EB1049AE600}" type="pres">
      <dgm:prSet presAssocID="{86285DB5-2862-4CFD-AD52-1994BF7337D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1681FB0-9C39-429C-BFD2-6815B00A234B}" type="pres">
      <dgm:prSet presAssocID="{D519A199-A3F4-4A13-99D0-598FDF832AF3}" presName="parentText" presStyleLbl="node1" presStyleIdx="0" presStyleCnt="1" custLinFactNeighborX="1440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64C54A-C4B3-4DF2-8FE3-CE833B8DA2A1}" type="presOf" srcId="{86285DB5-2862-4CFD-AD52-1994BF7337DE}" destId="{A63E0888-4277-4292-9495-1EB1049AE600}" srcOrd="0" destOrd="0" presId="urn:microsoft.com/office/officeart/2005/8/layout/vList2"/>
    <dgm:cxn modelId="{6C165BF8-82C7-4DED-AEA2-2A91F2CEF0FB}" srcId="{86285DB5-2862-4CFD-AD52-1994BF7337DE}" destId="{D519A199-A3F4-4A13-99D0-598FDF832AF3}" srcOrd="0" destOrd="0" parTransId="{053D175F-795F-47CD-A361-57D4410961DD}" sibTransId="{30056347-A06F-4FB6-B644-B9DC9C570627}"/>
    <dgm:cxn modelId="{BD647CA1-8C24-4C9A-B483-7D106CBAB9E9}" type="presOf" srcId="{D519A199-A3F4-4A13-99D0-598FDF832AF3}" destId="{81681FB0-9C39-429C-BFD2-6815B00A234B}" srcOrd="0" destOrd="0" presId="urn:microsoft.com/office/officeart/2005/8/layout/vList2"/>
    <dgm:cxn modelId="{13952FF4-5722-471E-9A48-4C813EFD68BC}" type="presParOf" srcId="{A63E0888-4277-4292-9495-1EB1049AE600}" destId="{81681FB0-9C39-429C-BFD2-6815B00A234B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0.xml><?xml version="1.0" encoding="utf-8"?>
<dgm:dataModel xmlns:dgm="http://schemas.openxmlformats.org/drawingml/2006/diagram" xmlns:a="http://schemas.openxmlformats.org/drawingml/2006/main">
  <dgm:ptLst>
    <dgm:pt modelId="{BF8C27B1-933F-4E2F-BF2E-A0A57620012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51EF2FB-0D22-4836-B235-8026C72D60AA}">
      <dgm:prSet/>
      <dgm:spPr/>
      <dgm:t>
        <a:bodyPr/>
        <a:lstStyle/>
        <a:p>
          <a:pPr rtl="0"/>
          <a:r>
            <a:rPr lang="en-US" b="1" smtClean="0"/>
            <a:t>Prevention and control</a:t>
          </a:r>
          <a:endParaRPr lang="en-US"/>
        </a:p>
      </dgm:t>
    </dgm:pt>
    <dgm:pt modelId="{1D91D7DE-C2EE-4565-ACAC-82003BA1E795}" type="parTrans" cxnId="{7892B364-76C6-4567-AD8B-17286837D9B0}">
      <dgm:prSet/>
      <dgm:spPr/>
      <dgm:t>
        <a:bodyPr/>
        <a:lstStyle/>
        <a:p>
          <a:endParaRPr lang="en-US"/>
        </a:p>
      </dgm:t>
    </dgm:pt>
    <dgm:pt modelId="{5B4FB43E-126C-4FA3-99E4-EA86DB14AABB}" type="sibTrans" cxnId="{7892B364-76C6-4567-AD8B-17286837D9B0}">
      <dgm:prSet/>
      <dgm:spPr/>
      <dgm:t>
        <a:bodyPr/>
        <a:lstStyle/>
        <a:p>
          <a:endParaRPr lang="en-US"/>
        </a:p>
      </dgm:t>
    </dgm:pt>
    <dgm:pt modelId="{C5F8E426-B8CC-461D-B65F-E4B361112A43}" type="pres">
      <dgm:prSet presAssocID="{BF8C27B1-933F-4E2F-BF2E-A0A57620012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29C0B193-2962-4E34-90BC-74B421A259A0}" type="pres">
      <dgm:prSet presAssocID="{A51EF2FB-0D22-4836-B235-8026C72D60AA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2AB6206-6F69-4637-ABA3-D011D47B1557}" type="presOf" srcId="{A51EF2FB-0D22-4836-B235-8026C72D60AA}" destId="{29C0B193-2962-4E34-90BC-74B421A259A0}" srcOrd="0" destOrd="0" presId="urn:microsoft.com/office/officeart/2005/8/layout/vList2"/>
    <dgm:cxn modelId="{7892B364-76C6-4567-AD8B-17286837D9B0}" srcId="{BF8C27B1-933F-4E2F-BF2E-A0A576200129}" destId="{A51EF2FB-0D22-4836-B235-8026C72D60AA}" srcOrd="0" destOrd="0" parTransId="{1D91D7DE-C2EE-4565-ACAC-82003BA1E795}" sibTransId="{5B4FB43E-126C-4FA3-99E4-EA86DB14AABB}"/>
    <dgm:cxn modelId="{AF350BF8-7610-4BCB-BFFD-F8DB8953D891}" type="presOf" srcId="{BF8C27B1-933F-4E2F-BF2E-A0A576200129}" destId="{C5F8E426-B8CC-461D-B65F-E4B361112A43}" srcOrd="0" destOrd="0" presId="urn:microsoft.com/office/officeart/2005/8/layout/vList2"/>
    <dgm:cxn modelId="{7A493416-3873-4D31-96F9-64B90D9016D0}" type="presParOf" srcId="{C5F8E426-B8CC-461D-B65F-E4B361112A43}" destId="{29C0B193-2962-4E34-90BC-74B421A259A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1.xml><?xml version="1.0" encoding="utf-8"?>
<dgm:dataModel xmlns:dgm="http://schemas.openxmlformats.org/drawingml/2006/diagram" xmlns:a="http://schemas.openxmlformats.org/drawingml/2006/main">
  <dgm:ptLst>
    <dgm:pt modelId="{6F240A0C-8BD6-4931-8AA8-21CD8742F7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E6F768F2-3D6E-4D97-AA94-140C0044BBAE}">
      <dgm:prSet/>
      <dgm:spPr/>
      <dgm:t>
        <a:bodyPr/>
        <a:lstStyle/>
        <a:p>
          <a:pPr rtl="0"/>
          <a:r>
            <a:rPr lang="en-US" b="1" dirty="0" smtClean="0"/>
            <a:t>Strategies </a:t>
          </a:r>
          <a:endParaRPr lang="en-US" dirty="0"/>
        </a:p>
      </dgm:t>
    </dgm:pt>
    <dgm:pt modelId="{FFBAC294-3964-4C8E-8D14-FBE448E90336}" type="parTrans" cxnId="{215D660D-E7B7-4902-B602-7EE432C0BC21}">
      <dgm:prSet/>
      <dgm:spPr/>
      <dgm:t>
        <a:bodyPr/>
        <a:lstStyle/>
        <a:p>
          <a:endParaRPr lang="en-US"/>
        </a:p>
      </dgm:t>
    </dgm:pt>
    <dgm:pt modelId="{7DB2EE92-EAFA-4DE1-BA37-BD96B0231B13}" type="sibTrans" cxnId="{215D660D-E7B7-4902-B602-7EE432C0BC21}">
      <dgm:prSet/>
      <dgm:spPr/>
      <dgm:t>
        <a:bodyPr/>
        <a:lstStyle/>
        <a:p>
          <a:endParaRPr lang="en-US"/>
        </a:p>
      </dgm:t>
    </dgm:pt>
    <dgm:pt modelId="{574F94D6-CEF9-4C57-94E5-701DA7A2D0FF}" type="pres">
      <dgm:prSet presAssocID="{6F240A0C-8BD6-4931-8AA8-21CD8742F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C23B1F-5787-44E1-82BC-7770A7EF3EE6}" type="pres">
      <dgm:prSet presAssocID="{E6F768F2-3D6E-4D97-AA94-140C0044BB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5D660D-E7B7-4902-B602-7EE432C0BC21}" srcId="{6F240A0C-8BD6-4931-8AA8-21CD8742F7A1}" destId="{E6F768F2-3D6E-4D97-AA94-140C0044BBAE}" srcOrd="0" destOrd="0" parTransId="{FFBAC294-3964-4C8E-8D14-FBE448E90336}" sibTransId="{7DB2EE92-EAFA-4DE1-BA37-BD96B0231B13}"/>
    <dgm:cxn modelId="{AD83AE8C-5326-4940-BFE9-90A0E23A4032}" type="presOf" srcId="{6F240A0C-8BD6-4931-8AA8-21CD8742F7A1}" destId="{574F94D6-CEF9-4C57-94E5-701DA7A2D0FF}" srcOrd="0" destOrd="0" presId="urn:microsoft.com/office/officeart/2005/8/layout/vList2"/>
    <dgm:cxn modelId="{BC924ED7-46FB-4C23-A575-4E81A933325E}" type="presOf" srcId="{E6F768F2-3D6E-4D97-AA94-140C0044BBAE}" destId="{91C23B1F-5787-44E1-82BC-7770A7EF3EE6}" srcOrd="0" destOrd="0" presId="urn:microsoft.com/office/officeart/2005/8/layout/vList2"/>
    <dgm:cxn modelId="{B0F02E87-9D8D-4CC7-AFAC-51C6769291B8}" type="presParOf" srcId="{574F94D6-CEF9-4C57-94E5-701DA7A2D0FF}" destId="{91C23B1F-5787-44E1-82BC-7770A7EF3E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2.xml><?xml version="1.0" encoding="utf-8"?>
<dgm:dataModel xmlns:dgm="http://schemas.openxmlformats.org/drawingml/2006/diagram" xmlns:a="http://schemas.openxmlformats.org/drawingml/2006/main">
  <dgm:ptLst>
    <dgm:pt modelId="{25575682-65D1-4674-A59A-73AB01F8DA5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041EC2E-7D8F-45B9-AD76-E3720A097D32}">
      <dgm:prSet custT="1"/>
      <dgm:spPr/>
      <dgm:t>
        <a:bodyPr/>
        <a:lstStyle/>
        <a:p>
          <a:pPr rtl="0"/>
          <a:r>
            <a:rPr lang="en-US" sz="3200" b="1" dirty="0" smtClean="0"/>
            <a:t>Population-wide and high-risk strategies</a:t>
          </a:r>
          <a:br>
            <a:rPr lang="en-US" sz="3200" b="1" dirty="0" smtClean="0"/>
          </a:br>
          <a:r>
            <a:rPr lang="en-US" sz="3200" b="1" dirty="0" smtClean="0"/>
            <a:t>complimentary and synergetic</a:t>
          </a:r>
          <a:endParaRPr lang="en-US" sz="3200" dirty="0"/>
        </a:p>
      </dgm:t>
    </dgm:pt>
    <dgm:pt modelId="{F1C8F16B-D3C0-4A96-9243-A3904DF1A49E}" type="parTrans" cxnId="{8C354ED9-1C91-4DD8-A462-11AEC1F3F3C2}">
      <dgm:prSet/>
      <dgm:spPr/>
      <dgm:t>
        <a:bodyPr/>
        <a:lstStyle/>
        <a:p>
          <a:endParaRPr lang="en-US"/>
        </a:p>
      </dgm:t>
    </dgm:pt>
    <dgm:pt modelId="{B6A11BD6-913C-4925-B24D-36AA28EF962E}" type="sibTrans" cxnId="{8C354ED9-1C91-4DD8-A462-11AEC1F3F3C2}">
      <dgm:prSet/>
      <dgm:spPr/>
      <dgm:t>
        <a:bodyPr/>
        <a:lstStyle/>
        <a:p>
          <a:endParaRPr lang="en-US"/>
        </a:p>
      </dgm:t>
    </dgm:pt>
    <dgm:pt modelId="{168DDCBA-43B0-407D-8A46-2E477DAAFFAC}" type="pres">
      <dgm:prSet presAssocID="{25575682-65D1-4674-A59A-73AB01F8DA5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5AD12E-AB54-486B-B6D2-588659BF9190}" type="pres">
      <dgm:prSet presAssocID="{6041EC2E-7D8F-45B9-AD76-E3720A097D3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F9DF566-788E-48C4-91AF-447D434E21D5}" type="presOf" srcId="{6041EC2E-7D8F-45B9-AD76-E3720A097D32}" destId="{D85AD12E-AB54-486B-B6D2-588659BF9190}" srcOrd="0" destOrd="0" presId="urn:microsoft.com/office/officeart/2005/8/layout/vList2"/>
    <dgm:cxn modelId="{D39D96B5-DF09-48D3-B12F-B4417043029D}" type="presOf" srcId="{25575682-65D1-4674-A59A-73AB01F8DA55}" destId="{168DDCBA-43B0-407D-8A46-2E477DAAFFAC}" srcOrd="0" destOrd="0" presId="urn:microsoft.com/office/officeart/2005/8/layout/vList2"/>
    <dgm:cxn modelId="{8C354ED9-1C91-4DD8-A462-11AEC1F3F3C2}" srcId="{25575682-65D1-4674-A59A-73AB01F8DA55}" destId="{6041EC2E-7D8F-45B9-AD76-E3720A097D32}" srcOrd="0" destOrd="0" parTransId="{F1C8F16B-D3C0-4A96-9243-A3904DF1A49E}" sibTransId="{B6A11BD6-913C-4925-B24D-36AA28EF962E}"/>
    <dgm:cxn modelId="{FD9E4C55-64EE-4859-B12B-B60E81866F48}" type="presParOf" srcId="{168DDCBA-43B0-407D-8A46-2E477DAAFFAC}" destId="{D85AD12E-AB54-486B-B6D2-588659BF919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3.xml><?xml version="1.0" encoding="utf-8"?>
<dgm:dataModel xmlns:dgm="http://schemas.openxmlformats.org/drawingml/2006/diagram" xmlns:a="http://schemas.openxmlformats.org/drawingml/2006/main">
  <dgm:ptLst>
    <dgm:pt modelId="{4C3DF601-5ADB-48C0-9B0E-3E6EF909731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5A734F2D-44C3-4CA6-BC1C-902542FDEEE1}">
      <dgm:prSet custT="1"/>
      <dgm:spPr/>
      <dgm:t>
        <a:bodyPr/>
        <a:lstStyle/>
        <a:p>
          <a:pPr rtl="0"/>
          <a:r>
            <a:rPr lang="en-US" sz="2800" b="1" dirty="0" smtClean="0"/>
            <a:t>Evidence</a:t>
          </a:r>
          <a:r>
            <a:rPr lang="en-US" sz="2800" dirty="0" smtClean="0"/>
            <a:t> </a:t>
          </a:r>
          <a:r>
            <a:rPr lang="en-US" sz="2800" b="1" dirty="0" smtClean="0"/>
            <a:t>on Prevention of cardiovascular diseases (Population Strategy)</a:t>
          </a:r>
          <a:endParaRPr lang="en-US" sz="2500" dirty="0"/>
        </a:p>
      </dgm:t>
    </dgm:pt>
    <dgm:pt modelId="{CB84A58A-D01D-402F-A966-1E5BC6B69894}" type="parTrans" cxnId="{135B70EB-2481-4618-BB45-D357CB1602BE}">
      <dgm:prSet/>
      <dgm:spPr/>
      <dgm:t>
        <a:bodyPr/>
        <a:lstStyle/>
        <a:p>
          <a:endParaRPr lang="en-US"/>
        </a:p>
      </dgm:t>
    </dgm:pt>
    <dgm:pt modelId="{5B75C74A-6BC0-4B1D-A903-46BE1CC83A05}" type="sibTrans" cxnId="{135B70EB-2481-4618-BB45-D357CB1602BE}">
      <dgm:prSet/>
      <dgm:spPr/>
      <dgm:t>
        <a:bodyPr/>
        <a:lstStyle/>
        <a:p>
          <a:endParaRPr lang="en-US"/>
        </a:p>
      </dgm:t>
    </dgm:pt>
    <dgm:pt modelId="{5FD1F9C3-9E26-4D35-A11E-A83919EE3F64}" type="pres">
      <dgm:prSet presAssocID="{4C3DF601-5ADB-48C0-9B0E-3E6EF909731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D03372-5261-4D5F-A37C-09DC46789E73}" type="pres">
      <dgm:prSet presAssocID="{5A734F2D-44C3-4CA6-BC1C-902542FDEEE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BDDFEBB-BF04-4A3F-96C2-E69B4E029FFF}" type="presOf" srcId="{4C3DF601-5ADB-48C0-9B0E-3E6EF909731E}" destId="{5FD1F9C3-9E26-4D35-A11E-A83919EE3F64}" srcOrd="0" destOrd="0" presId="urn:microsoft.com/office/officeart/2005/8/layout/vList2"/>
    <dgm:cxn modelId="{135B70EB-2481-4618-BB45-D357CB1602BE}" srcId="{4C3DF601-5ADB-48C0-9B0E-3E6EF909731E}" destId="{5A734F2D-44C3-4CA6-BC1C-902542FDEEE1}" srcOrd="0" destOrd="0" parTransId="{CB84A58A-D01D-402F-A966-1E5BC6B69894}" sibTransId="{5B75C74A-6BC0-4B1D-A903-46BE1CC83A05}"/>
    <dgm:cxn modelId="{DBDC9D23-4ABE-41B1-87AD-E4802C89DC7C}" type="presOf" srcId="{5A734F2D-44C3-4CA6-BC1C-902542FDEEE1}" destId="{7BD03372-5261-4D5F-A37C-09DC46789E73}" srcOrd="0" destOrd="0" presId="urn:microsoft.com/office/officeart/2005/8/layout/vList2"/>
    <dgm:cxn modelId="{0DC32254-63D4-4E87-8BEE-21FFBBA916AB}" type="presParOf" srcId="{5FD1F9C3-9E26-4D35-A11E-A83919EE3F64}" destId="{7BD03372-5261-4D5F-A37C-09DC46789E7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4.xml><?xml version="1.0" encoding="utf-8"?>
<dgm:dataModel xmlns:dgm="http://schemas.openxmlformats.org/drawingml/2006/diagram" xmlns:a="http://schemas.openxmlformats.org/drawingml/2006/main">
  <dgm:ptLst>
    <dgm:pt modelId="{525D7610-7530-485F-B6CE-7B8114612D7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AE2B893-51F6-45E2-A2D7-44232B12B227}">
      <dgm:prSet custT="1"/>
      <dgm:spPr/>
      <dgm:t>
        <a:bodyPr/>
        <a:lstStyle/>
        <a:p>
          <a:pPr algn="ctr" rtl="0"/>
          <a:r>
            <a:rPr lang="en-US" sz="2800" b="1" dirty="0" smtClean="0"/>
            <a:t>Main risk factors in North Karelia between	    1972 and 2007 among Men and Women	    aged 30 to 59 years</a:t>
          </a:r>
          <a:endParaRPr lang="en-US" sz="2800" dirty="0"/>
        </a:p>
      </dgm:t>
    </dgm:pt>
    <dgm:pt modelId="{1E99927C-3385-481D-B3A9-0681DE395F22}" type="parTrans" cxnId="{43478B2B-49A7-4640-A4A4-8FCC899F00AA}">
      <dgm:prSet/>
      <dgm:spPr/>
      <dgm:t>
        <a:bodyPr/>
        <a:lstStyle/>
        <a:p>
          <a:endParaRPr lang="en-US"/>
        </a:p>
      </dgm:t>
    </dgm:pt>
    <dgm:pt modelId="{28269E5F-D471-4ACD-96FE-CEEA74DEB2AE}" type="sibTrans" cxnId="{43478B2B-49A7-4640-A4A4-8FCC899F00AA}">
      <dgm:prSet/>
      <dgm:spPr/>
      <dgm:t>
        <a:bodyPr/>
        <a:lstStyle/>
        <a:p>
          <a:endParaRPr lang="en-US"/>
        </a:p>
      </dgm:t>
    </dgm:pt>
    <dgm:pt modelId="{4B559141-E523-4A26-BB90-C4AA87584490}" type="pres">
      <dgm:prSet presAssocID="{525D7610-7530-485F-B6CE-7B8114612D7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4ECB95F-6CF6-42F4-BC16-8E2176DD3D14}" type="pres">
      <dgm:prSet presAssocID="{5AE2B893-51F6-45E2-A2D7-44232B12B22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3197584-F49A-404C-AFA8-58275B7B1E11}" type="presOf" srcId="{5AE2B893-51F6-45E2-A2D7-44232B12B227}" destId="{C4ECB95F-6CF6-42F4-BC16-8E2176DD3D14}" srcOrd="0" destOrd="0" presId="urn:microsoft.com/office/officeart/2005/8/layout/vList2"/>
    <dgm:cxn modelId="{108D967E-7DAC-488C-9764-F01291C2AB0F}" type="presOf" srcId="{525D7610-7530-485F-B6CE-7B8114612D74}" destId="{4B559141-E523-4A26-BB90-C4AA87584490}" srcOrd="0" destOrd="0" presId="urn:microsoft.com/office/officeart/2005/8/layout/vList2"/>
    <dgm:cxn modelId="{43478B2B-49A7-4640-A4A4-8FCC899F00AA}" srcId="{525D7610-7530-485F-B6CE-7B8114612D74}" destId="{5AE2B893-51F6-45E2-A2D7-44232B12B227}" srcOrd="0" destOrd="0" parTransId="{1E99927C-3385-481D-B3A9-0681DE395F22}" sibTransId="{28269E5F-D471-4ACD-96FE-CEEA74DEB2AE}"/>
    <dgm:cxn modelId="{92CC2D86-14C1-4AC1-86DD-D2BB2C3C9FCC}" type="presParOf" srcId="{4B559141-E523-4A26-BB90-C4AA87584490}" destId="{C4ECB95F-6CF6-42F4-BC16-8E2176DD3D1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5.xml><?xml version="1.0" encoding="utf-8"?>
<dgm:dataModel xmlns:dgm="http://schemas.openxmlformats.org/drawingml/2006/diagram" xmlns:a="http://schemas.openxmlformats.org/drawingml/2006/main">
  <dgm:ptLst>
    <dgm:pt modelId="{1F2587DA-8EC4-4B8E-BF81-671F1A94ADD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0D08A29B-2BB7-4341-888F-B4DD4A2817E7}">
      <dgm:prSet/>
      <dgm:spPr/>
      <dgm:t>
        <a:bodyPr/>
        <a:lstStyle/>
        <a:p>
          <a:pPr rtl="0"/>
          <a:r>
            <a:rPr lang="en-US" b="1" dirty="0" smtClean="0"/>
            <a:t>Table : Mortality changes in North Karelia (per 100 000) among men aged 35 to 64 years</a:t>
          </a:r>
          <a:endParaRPr lang="en-US" dirty="0"/>
        </a:p>
      </dgm:t>
    </dgm:pt>
    <dgm:pt modelId="{4F975CD9-D431-4824-8AF4-07960B3FACA2}" type="parTrans" cxnId="{08216391-05F0-4CC7-A5C9-7E460250136A}">
      <dgm:prSet/>
      <dgm:spPr/>
      <dgm:t>
        <a:bodyPr/>
        <a:lstStyle/>
        <a:p>
          <a:endParaRPr lang="en-US"/>
        </a:p>
      </dgm:t>
    </dgm:pt>
    <dgm:pt modelId="{E886A110-3995-4CC1-BF97-6D48E1BDBDE0}" type="sibTrans" cxnId="{08216391-05F0-4CC7-A5C9-7E460250136A}">
      <dgm:prSet/>
      <dgm:spPr/>
      <dgm:t>
        <a:bodyPr/>
        <a:lstStyle/>
        <a:p>
          <a:endParaRPr lang="en-US"/>
        </a:p>
      </dgm:t>
    </dgm:pt>
    <dgm:pt modelId="{1B000117-8E98-46ED-A533-AA91DB42A952}" type="pres">
      <dgm:prSet presAssocID="{1F2587DA-8EC4-4B8E-BF81-671F1A94ADD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A79F6DE-C3F4-4A40-9FB6-480F8A2E72ED}" type="pres">
      <dgm:prSet presAssocID="{0D08A29B-2BB7-4341-888F-B4DD4A2817E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61166A9-B92E-4E37-871E-446B9652D8DA}" type="presOf" srcId="{0D08A29B-2BB7-4341-888F-B4DD4A2817E7}" destId="{1A79F6DE-C3F4-4A40-9FB6-480F8A2E72ED}" srcOrd="0" destOrd="0" presId="urn:microsoft.com/office/officeart/2005/8/layout/vList2"/>
    <dgm:cxn modelId="{0034C4CF-93B7-4EC1-9125-2ADD05500B80}" type="presOf" srcId="{1F2587DA-8EC4-4B8E-BF81-671F1A94ADDB}" destId="{1B000117-8E98-46ED-A533-AA91DB42A952}" srcOrd="0" destOrd="0" presId="urn:microsoft.com/office/officeart/2005/8/layout/vList2"/>
    <dgm:cxn modelId="{08216391-05F0-4CC7-A5C9-7E460250136A}" srcId="{1F2587DA-8EC4-4B8E-BF81-671F1A94ADDB}" destId="{0D08A29B-2BB7-4341-888F-B4DD4A2817E7}" srcOrd="0" destOrd="0" parTransId="{4F975CD9-D431-4824-8AF4-07960B3FACA2}" sibTransId="{E886A110-3995-4CC1-BF97-6D48E1BDBDE0}"/>
    <dgm:cxn modelId="{465614AF-FFAC-4E15-B25C-93F8004DC24D}" type="presParOf" srcId="{1B000117-8E98-46ED-A533-AA91DB42A952}" destId="{1A79F6DE-C3F4-4A40-9FB6-480F8A2E72E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6.xml><?xml version="1.0" encoding="utf-8"?>
<dgm:dataModel xmlns:dgm="http://schemas.openxmlformats.org/drawingml/2006/diagram" xmlns:a="http://schemas.openxmlformats.org/drawingml/2006/main">
  <dgm:ptLst>
    <dgm:pt modelId="{6F240A0C-8BD6-4931-8AA8-21CD8742F7A1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6F768F2-3D6E-4D97-AA94-140C0044BBAE}">
      <dgm:prSet/>
      <dgm:spPr/>
      <dgm:t>
        <a:bodyPr/>
        <a:lstStyle/>
        <a:p>
          <a:pPr rtl="0"/>
          <a:r>
            <a:rPr lang="en-US" b="1" dirty="0" smtClean="0"/>
            <a:t>Evidence based population approach:</a:t>
          </a:r>
          <a:endParaRPr lang="en-US" b="1" dirty="0"/>
        </a:p>
      </dgm:t>
    </dgm:pt>
    <dgm:pt modelId="{FFBAC294-3964-4C8E-8D14-FBE448E90336}" type="parTrans" cxnId="{215D660D-E7B7-4902-B602-7EE432C0BC21}">
      <dgm:prSet/>
      <dgm:spPr/>
      <dgm:t>
        <a:bodyPr/>
        <a:lstStyle/>
        <a:p>
          <a:endParaRPr lang="en-US"/>
        </a:p>
      </dgm:t>
    </dgm:pt>
    <dgm:pt modelId="{7DB2EE92-EAFA-4DE1-BA37-BD96B0231B13}" type="sibTrans" cxnId="{215D660D-E7B7-4902-B602-7EE432C0BC21}">
      <dgm:prSet/>
      <dgm:spPr/>
      <dgm:t>
        <a:bodyPr/>
        <a:lstStyle/>
        <a:p>
          <a:endParaRPr lang="en-US"/>
        </a:p>
      </dgm:t>
    </dgm:pt>
    <dgm:pt modelId="{574F94D6-CEF9-4C57-94E5-701DA7A2D0FF}" type="pres">
      <dgm:prSet presAssocID="{6F240A0C-8BD6-4931-8AA8-21CD8742F7A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1C23B1F-5787-44E1-82BC-7770A7EF3EE6}" type="pres">
      <dgm:prSet presAssocID="{E6F768F2-3D6E-4D97-AA94-140C0044BBAE}" presName="parentText" presStyleLbl="node1" presStyleIdx="0" presStyleCnt="1" custScaleY="11381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15D660D-E7B7-4902-B602-7EE432C0BC21}" srcId="{6F240A0C-8BD6-4931-8AA8-21CD8742F7A1}" destId="{E6F768F2-3D6E-4D97-AA94-140C0044BBAE}" srcOrd="0" destOrd="0" parTransId="{FFBAC294-3964-4C8E-8D14-FBE448E90336}" sibTransId="{7DB2EE92-EAFA-4DE1-BA37-BD96B0231B13}"/>
    <dgm:cxn modelId="{7740B9F1-A8E4-422A-BC1E-D092FA4F0370}" type="presOf" srcId="{E6F768F2-3D6E-4D97-AA94-140C0044BBAE}" destId="{91C23B1F-5787-44E1-82BC-7770A7EF3EE6}" srcOrd="0" destOrd="0" presId="urn:microsoft.com/office/officeart/2005/8/layout/vList2"/>
    <dgm:cxn modelId="{EC559C21-2F81-4C45-9063-F56197DF4DF0}" type="presOf" srcId="{6F240A0C-8BD6-4931-8AA8-21CD8742F7A1}" destId="{574F94D6-CEF9-4C57-94E5-701DA7A2D0FF}" srcOrd="0" destOrd="0" presId="urn:microsoft.com/office/officeart/2005/8/layout/vList2"/>
    <dgm:cxn modelId="{F374784B-047D-4A6A-A201-4C677D5D657A}" type="presParOf" srcId="{574F94D6-CEF9-4C57-94E5-701DA7A2D0FF}" destId="{91C23B1F-5787-44E1-82BC-7770A7EF3EE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7.xml><?xml version="1.0" encoding="utf-8"?>
<dgm:dataModel xmlns:dgm="http://schemas.openxmlformats.org/drawingml/2006/diagram" xmlns:a="http://schemas.openxmlformats.org/drawingml/2006/main">
  <dgm:ptLst>
    <dgm:pt modelId="{316E5529-69BF-45E3-BB73-CADD7154481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38FA979D-B7A0-4824-8A3B-642175EE40D8}">
      <dgm:prSet/>
      <dgm:spPr/>
      <dgm:t>
        <a:bodyPr/>
        <a:lstStyle/>
        <a:p>
          <a:pPr rtl="0"/>
          <a:r>
            <a:rPr lang="en-US" b="1" dirty="0" smtClean="0"/>
            <a:t>Results of NCD intervention in Mauritius </a:t>
          </a:r>
          <a:endParaRPr lang="en-US" dirty="0"/>
        </a:p>
      </dgm:t>
    </dgm:pt>
    <dgm:pt modelId="{6A2596C8-1FDF-4079-A018-09980CC5EAE1}" type="parTrans" cxnId="{A2B53AE2-97D5-48BC-9702-945D94F6DA05}">
      <dgm:prSet/>
      <dgm:spPr/>
      <dgm:t>
        <a:bodyPr/>
        <a:lstStyle/>
        <a:p>
          <a:endParaRPr lang="en-US"/>
        </a:p>
      </dgm:t>
    </dgm:pt>
    <dgm:pt modelId="{1494A23D-D02E-4290-9439-51FE10B55014}" type="sibTrans" cxnId="{A2B53AE2-97D5-48BC-9702-945D94F6DA05}">
      <dgm:prSet/>
      <dgm:spPr/>
      <dgm:t>
        <a:bodyPr/>
        <a:lstStyle/>
        <a:p>
          <a:endParaRPr lang="en-US"/>
        </a:p>
      </dgm:t>
    </dgm:pt>
    <dgm:pt modelId="{81C02B57-8A0C-4F72-841B-6D2182D1454E}" type="pres">
      <dgm:prSet presAssocID="{316E5529-69BF-45E3-BB73-CADD7154481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8B39386-397B-4D3C-A29A-B56058C723B6}" type="pres">
      <dgm:prSet presAssocID="{38FA979D-B7A0-4824-8A3B-642175EE40D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7E3EC0-AB82-4B81-8447-60D3720DC348}" type="presOf" srcId="{38FA979D-B7A0-4824-8A3B-642175EE40D8}" destId="{78B39386-397B-4D3C-A29A-B56058C723B6}" srcOrd="0" destOrd="0" presId="urn:microsoft.com/office/officeart/2005/8/layout/vList2"/>
    <dgm:cxn modelId="{A2B53AE2-97D5-48BC-9702-945D94F6DA05}" srcId="{316E5529-69BF-45E3-BB73-CADD71544812}" destId="{38FA979D-B7A0-4824-8A3B-642175EE40D8}" srcOrd="0" destOrd="0" parTransId="{6A2596C8-1FDF-4079-A018-09980CC5EAE1}" sibTransId="{1494A23D-D02E-4290-9439-51FE10B55014}"/>
    <dgm:cxn modelId="{39EECEEA-C2B7-41E2-8E5B-467BE6BD679F}" type="presOf" srcId="{316E5529-69BF-45E3-BB73-CADD71544812}" destId="{81C02B57-8A0C-4F72-841B-6D2182D1454E}" srcOrd="0" destOrd="0" presId="urn:microsoft.com/office/officeart/2005/8/layout/vList2"/>
    <dgm:cxn modelId="{6ED0EFE9-2D0A-49E8-86CE-EEA50DEA4F0F}" type="presParOf" srcId="{81C02B57-8A0C-4F72-841B-6D2182D1454E}" destId="{78B39386-397B-4D3C-A29A-B56058C723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8.xml><?xml version="1.0" encoding="utf-8"?>
<dgm:dataModel xmlns:dgm="http://schemas.openxmlformats.org/drawingml/2006/diagram" xmlns:a="http://schemas.openxmlformats.org/drawingml/2006/main">
  <dgm:ptLst>
    <dgm:pt modelId="{9D0860EA-60DB-4CB3-8F30-B889334E48D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A79D87EE-CD9C-40EE-8114-012FB2D4F5C9}">
      <dgm:prSet/>
      <dgm:spPr/>
      <dgm:t>
        <a:bodyPr/>
        <a:lstStyle/>
        <a:p>
          <a:pPr rtl="0"/>
          <a:r>
            <a:rPr lang="en-US" b="1" smtClean="0"/>
            <a:t>Evidence of secondary prevention</a:t>
          </a:r>
          <a:endParaRPr lang="en-US" b="1"/>
        </a:p>
      </dgm:t>
    </dgm:pt>
    <dgm:pt modelId="{89A06E00-0106-4F32-B325-F392A138C50A}" type="parTrans" cxnId="{CAACA1E1-C194-420B-8CE4-3379BE8588C0}">
      <dgm:prSet/>
      <dgm:spPr/>
      <dgm:t>
        <a:bodyPr/>
        <a:lstStyle/>
        <a:p>
          <a:endParaRPr lang="en-US"/>
        </a:p>
      </dgm:t>
    </dgm:pt>
    <dgm:pt modelId="{2DA394AF-77DC-4F01-B698-D5B1148FBD1A}" type="sibTrans" cxnId="{CAACA1E1-C194-420B-8CE4-3379BE8588C0}">
      <dgm:prSet/>
      <dgm:spPr/>
      <dgm:t>
        <a:bodyPr/>
        <a:lstStyle/>
        <a:p>
          <a:endParaRPr lang="en-US"/>
        </a:p>
      </dgm:t>
    </dgm:pt>
    <dgm:pt modelId="{3007D667-3A20-4AC7-A6B4-FB8002442E47}" type="pres">
      <dgm:prSet presAssocID="{9D0860EA-60DB-4CB3-8F30-B889334E48D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EB377B2A-D51B-4D52-AFE4-042674E9DDB4}" type="pres">
      <dgm:prSet presAssocID="{A79D87EE-CD9C-40EE-8114-012FB2D4F5C9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ACA1E1-C194-420B-8CE4-3379BE8588C0}" srcId="{9D0860EA-60DB-4CB3-8F30-B889334E48D2}" destId="{A79D87EE-CD9C-40EE-8114-012FB2D4F5C9}" srcOrd="0" destOrd="0" parTransId="{89A06E00-0106-4F32-B325-F392A138C50A}" sibTransId="{2DA394AF-77DC-4F01-B698-D5B1148FBD1A}"/>
    <dgm:cxn modelId="{FF813463-9BDF-4B74-8C9D-A3D1A3CA232B}" type="presOf" srcId="{9D0860EA-60DB-4CB3-8F30-B889334E48D2}" destId="{3007D667-3A20-4AC7-A6B4-FB8002442E47}" srcOrd="0" destOrd="0" presId="urn:microsoft.com/office/officeart/2005/8/layout/vList2"/>
    <dgm:cxn modelId="{D4527D4F-A83D-4C5B-9F31-AADAAD7E940C}" type="presOf" srcId="{A79D87EE-CD9C-40EE-8114-012FB2D4F5C9}" destId="{EB377B2A-D51B-4D52-AFE4-042674E9DDB4}" srcOrd="0" destOrd="0" presId="urn:microsoft.com/office/officeart/2005/8/layout/vList2"/>
    <dgm:cxn modelId="{4DB87D24-2DBD-4FEE-AE32-DC55CE19B8E1}" type="presParOf" srcId="{3007D667-3A20-4AC7-A6B4-FB8002442E47}" destId="{EB377B2A-D51B-4D52-AFE4-042674E9DDB4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9.xml><?xml version="1.0" encoding="utf-8"?>
<dgm:dataModel xmlns:dgm="http://schemas.openxmlformats.org/drawingml/2006/diagram" xmlns:a="http://schemas.openxmlformats.org/drawingml/2006/main">
  <dgm:ptLst>
    <dgm:pt modelId="{1026D919-B12F-4F50-AA67-BA716B347FB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49B7D3C-BA61-47E5-845E-D7BC43CDED0E}">
      <dgm:prSet/>
      <dgm:spPr/>
      <dgm:t>
        <a:bodyPr/>
        <a:lstStyle/>
        <a:p>
          <a:pPr rtl="0"/>
          <a:r>
            <a:rPr lang="en-US" b="1" dirty="0" smtClean="0"/>
            <a:t>Best buys for prevention and control of CVDs</a:t>
          </a:r>
          <a:endParaRPr lang="en-US" dirty="0"/>
        </a:p>
      </dgm:t>
    </dgm:pt>
    <dgm:pt modelId="{B71B9AF8-DCEC-4D30-ADCD-D431C4162E08}" type="parTrans" cxnId="{724F08AF-02AC-4E7D-8EE4-F1FDF4B164A0}">
      <dgm:prSet/>
      <dgm:spPr/>
      <dgm:t>
        <a:bodyPr/>
        <a:lstStyle/>
        <a:p>
          <a:endParaRPr lang="en-US"/>
        </a:p>
      </dgm:t>
    </dgm:pt>
    <dgm:pt modelId="{229E8DF0-0713-47CB-9197-032E975B154F}" type="sibTrans" cxnId="{724F08AF-02AC-4E7D-8EE4-F1FDF4B164A0}">
      <dgm:prSet/>
      <dgm:spPr/>
      <dgm:t>
        <a:bodyPr/>
        <a:lstStyle/>
        <a:p>
          <a:endParaRPr lang="en-US"/>
        </a:p>
      </dgm:t>
    </dgm:pt>
    <dgm:pt modelId="{F881A0C1-9511-4ED9-A2D4-0D11BEE6DF0A}" type="pres">
      <dgm:prSet presAssocID="{1026D919-B12F-4F50-AA67-BA716B347FB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1C28078E-AB09-48EC-80BB-044E638BDD2C}" type="pres">
      <dgm:prSet presAssocID="{B49B7D3C-BA61-47E5-845E-D7BC43CDED0E}" presName="parentText" presStyleLbl="node1" presStyleIdx="0" presStyleCnt="1" custScaleY="14025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24F08AF-02AC-4E7D-8EE4-F1FDF4B164A0}" srcId="{1026D919-B12F-4F50-AA67-BA716B347FBD}" destId="{B49B7D3C-BA61-47E5-845E-D7BC43CDED0E}" srcOrd="0" destOrd="0" parTransId="{B71B9AF8-DCEC-4D30-ADCD-D431C4162E08}" sibTransId="{229E8DF0-0713-47CB-9197-032E975B154F}"/>
    <dgm:cxn modelId="{664CE2EF-AACD-46DC-8E2F-5F5EDAA47547}" type="presOf" srcId="{B49B7D3C-BA61-47E5-845E-D7BC43CDED0E}" destId="{1C28078E-AB09-48EC-80BB-044E638BDD2C}" srcOrd="0" destOrd="0" presId="urn:microsoft.com/office/officeart/2005/8/layout/vList2"/>
    <dgm:cxn modelId="{F6037F01-419B-4D8E-B79D-6F04C0CFD58D}" type="presOf" srcId="{1026D919-B12F-4F50-AA67-BA716B347FBD}" destId="{F881A0C1-9511-4ED9-A2D4-0D11BEE6DF0A}" srcOrd="0" destOrd="0" presId="urn:microsoft.com/office/officeart/2005/8/layout/vList2"/>
    <dgm:cxn modelId="{9A8AE8F6-35A1-43B1-8D16-679838577676}" type="presParOf" srcId="{F881A0C1-9511-4ED9-A2D4-0D11BEE6DF0A}" destId="{1C28078E-AB09-48EC-80BB-044E638BDD2C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B218D98-0515-4DF4-8F39-A3778F77EA4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C68E5CC3-A22B-4768-ABF0-511B7E42DDFE}">
      <dgm:prSet/>
      <dgm:spPr/>
      <dgm:t>
        <a:bodyPr/>
        <a:lstStyle/>
        <a:p>
          <a:pPr rtl="0"/>
          <a:r>
            <a:rPr lang="en-US" b="1" smtClean="0"/>
            <a:t>What are cardiovascular diseases</a:t>
          </a:r>
          <a:endParaRPr lang="en-US"/>
        </a:p>
      </dgm:t>
    </dgm:pt>
    <dgm:pt modelId="{7127B60C-5DDB-42A9-A87B-8C27752A97CC}" type="parTrans" cxnId="{FB0524BF-6AFB-457C-8CF7-D8B591CCA627}">
      <dgm:prSet/>
      <dgm:spPr/>
      <dgm:t>
        <a:bodyPr/>
        <a:lstStyle/>
        <a:p>
          <a:endParaRPr lang="en-US"/>
        </a:p>
      </dgm:t>
    </dgm:pt>
    <dgm:pt modelId="{9A7DF321-6F1D-44A9-AC60-A85B877E0557}" type="sibTrans" cxnId="{FB0524BF-6AFB-457C-8CF7-D8B591CCA627}">
      <dgm:prSet/>
      <dgm:spPr/>
      <dgm:t>
        <a:bodyPr/>
        <a:lstStyle/>
        <a:p>
          <a:endParaRPr lang="en-US"/>
        </a:p>
      </dgm:t>
    </dgm:pt>
    <dgm:pt modelId="{BC93ABDB-E4D1-42EB-AE6A-529FCC126A6B}" type="pres">
      <dgm:prSet presAssocID="{6B218D98-0515-4DF4-8F39-A3778F77EA4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8ABADEC-A336-462E-91C6-3AA1A0F55869}" type="pres">
      <dgm:prSet presAssocID="{C68E5CC3-A22B-4768-ABF0-511B7E42DDF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B0524BF-6AFB-457C-8CF7-D8B591CCA627}" srcId="{6B218D98-0515-4DF4-8F39-A3778F77EA44}" destId="{C68E5CC3-A22B-4768-ABF0-511B7E42DDFE}" srcOrd="0" destOrd="0" parTransId="{7127B60C-5DDB-42A9-A87B-8C27752A97CC}" sibTransId="{9A7DF321-6F1D-44A9-AC60-A85B877E0557}"/>
    <dgm:cxn modelId="{C7028E78-230B-459F-B27B-105CA278831B}" type="presOf" srcId="{C68E5CC3-A22B-4768-ABF0-511B7E42DDFE}" destId="{D8ABADEC-A336-462E-91C6-3AA1A0F55869}" srcOrd="0" destOrd="0" presId="urn:microsoft.com/office/officeart/2005/8/layout/vList2"/>
    <dgm:cxn modelId="{299B25AB-433A-4C16-AF33-44D44136DD7A}" type="presOf" srcId="{6B218D98-0515-4DF4-8F39-A3778F77EA44}" destId="{BC93ABDB-E4D1-42EB-AE6A-529FCC126A6B}" srcOrd="0" destOrd="0" presId="urn:microsoft.com/office/officeart/2005/8/layout/vList2"/>
    <dgm:cxn modelId="{BEC68045-E6C0-4A10-A033-DED3F1E9227A}" type="presParOf" srcId="{BC93ABDB-E4D1-42EB-AE6A-529FCC126A6B}" destId="{D8ABADEC-A336-462E-91C6-3AA1A0F5586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0.xml><?xml version="1.0" encoding="utf-8"?>
<dgm:dataModel xmlns:dgm="http://schemas.openxmlformats.org/drawingml/2006/diagram" xmlns:a="http://schemas.openxmlformats.org/drawingml/2006/main">
  <dgm:ptLst>
    <dgm:pt modelId="{5DB92BCB-2697-4B83-A942-94EA7A180B6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675212F0-22D1-41B4-B6C8-1ADCC23FCF6F}">
      <dgm:prSet/>
      <dgm:spPr/>
      <dgm:t>
        <a:bodyPr/>
        <a:lstStyle/>
        <a:p>
          <a:pPr rtl="0"/>
          <a:r>
            <a:rPr lang="en-US" b="1" smtClean="0"/>
            <a:t>National programme</a:t>
          </a:r>
          <a:endParaRPr lang="en-US"/>
        </a:p>
      </dgm:t>
    </dgm:pt>
    <dgm:pt modelId="{72EB39AC-2B5D-47B7-8370-CED455995C93}" type="parTrans" cxnId="{C1B8627F-B027-4FB4-AE58-6A8D2B4D7C3B}">
      <dgm:prSet/>
      <dgm:spPr/>
      <dgm:t>
        <a:bodyPr/>
        <a:lstStyle/>
        <a:p>
          <a:endParaRPr lang="en-US"/>
        </a:p>
      </dgm:t>
    </dgm:pt>
    <dgm:pt modelId="{04B8141D-42EC-44AF-B5A9-C7EF9F4E3EEB}" type="sibTrans" cxnId="{C1B8627F-B027-4FB4-AE58-6A8D2B4D7C3B}">
      <dgm:prSet/>
      <dgm:spPr/>
      <dgm:t>
        <a:bodyPr/>
        <a:lstStyle/>
        <a:p>
          <a:endParaRPr lang="en-US"/>
        </a:p>
      </dgm:t>
    </dgm:pt>
    <dgm:pt modelId="{C98300E4-9B4F-42C4-A946-B157B5BBB0F5}" type="pres">
      <dgm:prSet presAssocID="{5DB92BCB-2697-4B83-A942-94EA7A180B6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9EAF4FC-9D52-4636-B485-B114554F5DD7}" type="pres">
      <dgm:prSet presAssocID="{675212F0-22D1-41B4-B6C8-1ADCC23FCF6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19C0A3-F020-481E-A45B-98F38BB461C3}" type="presOf" srcId="{675212F0-22D1-41B4-B6C8-1ADCC23FCF6F}" destId="{B9EAF4FC-9D52-4636-B485-B114554F5DD7}" srcOrd="0" destOrd="0" presId="urn:microsoft.com/office/officeart/2005/8/layout/vList2"/>
    <dgm:cxn modelId="{C1B8627F-B027-4FB4-AE58-6A8D2B4D7C3B}" srcId="{5DB92BCB-2697-4B83-A942-94EA7A180B6B}" destId="{675212F0-22D1-41B4-B6C8-1ADCC23FCF6F}" srcOrd="0" destOrd="0" parTransId="{72EB39AC-2B5D-47B7-8370-CED455995C93}" sibTransId="{04B8141D-42EC-44AF-B5A9-C7EF9F4E3EEB}"/>
    <dgm:cxn modelId="{13049A85-222C-4E34-BE2A-1054BDB28003}" type="presOf" srcId="{5DB92BCB-2697-4B83-A942-94EA7A180B6B}" destId="{C98300E4-9B4F-42C4-A946-B157B5BBB0F5}" srcOrd="0" destOrd="0" presId="urn:microsoft.com/office/officeart/2005/8/layout/vList2"/>
    <dgm:cxn modelId="{E380FB30-87F1-4712-9204-3062C82B8DC2}" type="presParOf" srcId="{C98300E4-9B4F-42C4-A946-B157B5BBB0F5}" destId="{B9EAF4FC-9D52-4636-B485-B114554F5DD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1.xml><?xml version="1.0" encoding="utf-8"?>
<dgm:dataModel xmlns:dgm="http://schemas.openxmlformats.org/drawingml/2006/diagram" xmlns:a="http://schemas.openxmlformats.org/drawingml/2006/main">
  <dgm:ptLst>
    <dgm:pt modelId="{D268C025-F093-4843-A2A6-CA1FCFAE20A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2446D3F-15A1-46DE-B473-8CA8674FDF63}">
      <dgm:prSet custT="1"/>
      <dgm:spPr/>
      <dgm:t>
        <a:bodyPr/>
        <a:lstStyle/>
        <a:p>
          <a:pPr rtl="0"/>
          <a:r>
            <a:rPr lang="en-US" sz="2400" b="1" dirty="0" smtClean="0"/>
            <a:t>National program for Prevention and control of Cancer,  Diabetes, Cardiovascular diseases and Stroke </a:t>
          </a:r>
          <a:r>
            <a:rPr lang="en-US" sz="2000" b="1" dirty="0" smtClean="0"/>
            <a:t>(NPCDCS</a:t>
          </a:r>
          <a:r>
            <a:rPr lang="en-US" sz="2000" dirty="0" smtClean="0"/>
            <a:t>)</a:t>
          </a:r>
          <a:r>
            <a:rPr lang="en-US" sz="2000" b="1" dirty="0" smtClean="0"/>
            <a:t>:</a:t>
          </a:r>
          <a:endParaRPr lang="en-US" sz="2400" dirty="0"/>
        </a:p>
      </dgm:t>
    </dgm:pt>
    <dgm:pt modelId="{55A0F717-4A58-46F3-B956-E88F004047B3}" type="parTrans" cxnId="{EEC9E57E-2841-4BA6-8443-B5448D492332}">
      <dgm:prSet/>
      <dgm:spPr/>
      <dgm:t>
        <a:bodyPr/>
        <a:lstStyle/>
        <a:p>
          <a:endParaRPr lang="en-US"/>
        </a:p>
      </dgm:t>
    </dgm:pt>
    <dgm:pt modelId="{49E5BDF7-DE7C-4089-82BB-DFDAC8FB4F74}" type="sibTrans" cxnId="{EEC9E57E-2841-4BA6-8443-B5448D492332}">
      <dgm:prSet/>
      <dgm:spPr/>
      <dgm:t>
        <a:bodyPr/>
        <a:lstStyle/>
        <a:p>
          <a:endParaRPr lang="en-US"/>
        </a:p>
      </dgm:t>
    </dgm:pt>
    <dgm:pt modelId="{C6052B25-3B6D-4593-897B-B4A3E321BE35}" type="pres">
      <dgm:prSet presAssocID="{D268C025-F093-4843-A2A6-CA1FCFAE20A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35B052-CB70-4EA2-880F-A7885B214439}" type="pres">
      <dgm:prSet presAssocID="{42446D3F-15A1-46DE-B473-8CA8674FDF63}" presName="parentText" presStyleLbl="node1" presStyleIdx="0" presStyleCnt="1" custScaleY="102626" custLinFactNeighborY="789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EC9E57E-2841-4BA6-8443-B5448D492332}" srcId="{D268C025-F093-4843-A2A6-CA1FCFAE20A5}" destId="{42446D3F-15A1-46DE-B473-8CA8674FDF63}" srcOrd="0" destOrd="0" parTransId="{55A0F717-4A58-46F3-B956-E88F004047B3}" sibTransId="{49E5BDF7-DE7C-4089-82BB-DFDAC8FB4F74}"/>
    <dgm:cxn modelId="{8BFE4A9F-9309-445B-AC27-FAC9181B1B66}" type="presOf" srcId="{42446D3F-15A1-46DE-B473-8CA8674FDF63}" destId="{B035B052-CB70-4EA2-880F-A7885B214439}" srcOrd="0" destOrd="0" presId="urn:microsoft.com/office/officeart/2005/8/layout/vList2"/>
    <dgm:cxn modelId="{F0362703-5782-47A6-BFDA-4E91BDC855B8}" type="presOf" srcId="{D268C025-F093-4843-A2A6-CA1FCFAE20A5}" destId="{C6052B25-3B6D-4593-897B-B4A3E321BE35}" srcOrd="0" destOrd="0" presId="urn:microsoft.com/office/officeart/2005/8/layout/vList2"/>
    <dgm:cxn modelId="{FB975B38-1B73-43F6-BD45-43991C173A70}" type="presParOf" srcId="{C6052B25-3B6D-4593-897B-B4A3E321BE35}" destId="{B035B052-CB70-4EA2-880F-A7885B2144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2.xml><?xml version="1.0" encoding="utf-8"?>
<dgm:dataModel xmlns:dgm="http://schemas.openxmlformats.org/drawingml/2006/diagram" xmlns:a="http://schemas.openxmlformats.org/drawingml/2006/main">
  <dgm:ptLst>
    <dgm:pt modelId="{D75102C8-639C-4D84-A74C-B4BF8DA0287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238783E-2BFF-43C5-86E5-732242C75D3C}">
      <dgm:prSet/>
      <dgm:spPr/>
      <dgm:t>
        <a:bodyPr/>
        <a:lstStyle/>
        <a:p>
          <a:pPr rtl="0"/>
          <a:r>
            <a:rPr lang="en-US" b="1" smtClean="0"/>
            <a:t>NPCDCS</a:t>
          </a:r>
          <a:endParaRPr lang="en-US"/>
        </a:p>
      </dgm:t>
    </dgm:pt>
    <dgm:pt modelId="{288BF4BC-1B0D-4FCF-AF61-1C4D6033D813}" type="parTrans" cxnId="{BC998217-272F-4627-B55A-7D0AFFDCA707}">
      <dgm:prSet/>
      <dgm:spPr/>
      <dgm:t>
        <a:bodyPr/>
        <a:lstStyle/>
        <a:p>
          <a:endParaRPr lang="en-US"/>
        </a:p>
      </dgm:t>
    </dgm:pt>
    <dgm:pt modelId="{11F64C88-A8F5-4F8D-A75F-CFEFEB54993F}" type="sibTrans" cxnId="{BC998217-272F-4627-B55A-7D0AFFDCA707}">
      <dgm:prSet/>
      <dgm:spPr/>
      <dgm:t>
        <a:bodyPr/>
        <a:lstStyle/>
        <a:p>
          <a:endParaRPr lang="en-US"/>
        </a:p>
      </dgm:t>
    </dgm:pt>
    <dgm:pt modelId="{4A4F1C90-5117-466E-9375-611BDC98512E}" type="pres">
      <dgm:prSet presAssocID="{D75102C8-639C-4D84-A74C-B4BF8DA0287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29650BA-C581-46D6-AF88-7283BFAA9B60}" type="pres">
      <dgm:prSet presAssocID="{6238783E-2BFF-43C5-86E5-732242C75D3C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0148DEC-6B82-480A-A3D9-1898A7045956}" type="presOf" srcId="{D75102C8-639C-4D84-A74C-B4BF8DA02872}" destId="{4A4F1C90-5117-466E-9375-611BDC98512E}" srcOrd="0" destOrd="0" presId="urn:microsoft.com/office/officeart/2005/8/layout/vList2"/>
    <dgm:cxn modelId="{BC998217-272F-4627-B55A-7D0AFFDCA707}" srcId="{D75102C8-639C-4D84-A74C-B4BF8DA02872}" destId="{6238783E-2BFF-43C5-86E5-732242C75D3C}" srcOrd="0" destOrd="0" parTransId="{288BF4BC-1B0D-4FCF-AF61-1C4D6033D813}" sibTransId="{11F64C88-A8F5-4F8D-A75F-CFEFEB54993F}"/>
    <dgm:cxn modelId="{BF6D54A3-871A-418C-A93F-74056FEA4913}" type="presOf" srcId="{6238783E-2BFF-43C5-86E5-732242C75D3C}" destId="{429650BA-C581-46D6-AF88-7283BFAA9B60}" srcOrd="0" destOrd="0" presId="urn:microsoft.com/office/officeart/2005/8/layout/vList2"/>
    <dgm:cxn modelId="{E88B1CB9-546D-4114-B0F3-3FC0F3418BC5}" type="presParOf" srcId="{4A4F1C90-5117-466E-9375-611BDC98512E}" destId="{429650BA-C581-46D6-AF88-7283BFAA9B60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3.xml><?xml version="1.0" encoding="utf-8"?>
<dgm:dataModel xmlns:dgm="http://schemas.openxmlformats.org/drawingml/2006/diagram" xmlns:a="http://schemas.openxmlformats.org/drawingml/2006/main">
  <dgm:ptLst>
    <dgm:pt modelId="{3CBC8EB3-DF81-4B98-993C-A22F92A3D89F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0227F1C5-24F2-41E6-8A20-862C94AA1C72}">
      <dgm:prSet/>
      <dgm:spPr/>
      <dgm:t>
        <a:bodyPr/>
        <a:lstStyle/>
        <a:p>
          <a:pPr rtl="0"/>
          <a:r>
            <a:rPr lang="en-US" b="1" dirty="0" smtClean="0"/>
            <a:t>Achievements so far</a:t>
          </a:r>
          <a:endParaRPr lang="en-US" dirty="0"/>
        </a:p>
      </dgm:t>
    </dgm:pt>
    <dgm:pt modelId="{A5FF987A-5DB5-4C7F-B821-B2BF26313F5D}" type="parTrans" cxnId="{87CFDB7A-9C27-4B20-9F8D-0609F7347D41}">
      <dgm:prSet/>
      <dgm:spPr/>
      <dgm:t>
        <a:bodyPr/>
        <a:lstStyle/>
        <a:p>
          <a:endParaRPr lang="en-US"/>
        </a:p>
      </dgm:t>
    </dgm:pt>
    <dgm:pt modelId="{2117FBD9-F56D-4486-904B-D8C2CF24E1C4}" type="sibTrans" cxnId="{87CFDB7A-9C27-4B20-9F8D-0609F7347D41}">
      <dgm:prSet/>
      <dgm:spPr/>
      <dgm:t>
        <a:bodyPr/>
        <a:lstStyle/>
        <a:p>
          <a:endParaRPr lang="en-US"/>
        </a:p>
      </dgm:t>
    </dgm:pt>
    <dgm:pt modelId="{B9741452-E431-4142-8FC5-5F35E4AF9758}" type="pres">
      <dgm:prSet presAssocID="{3CBC8EB3-DF81-4B98-993C-A22F92A3D89F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2F97A7-BA80-4D17-AE44-8534D76A40B6}" type="pres">
      <dgm:prSet presAssocID="{0227F1C5-24F2-41E6-8A20-862C94AA1C7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7CFDB7A-9C27-4B20-9F8D-0609F7347D41}" srcId="{3CBC8EB3-DF81-4B98-993C-A22F92A3D89F}" destId="{0227F1C5-24F2-41E6-8A20-862C94AA1C72}" srcOrd="0" destOrd="0" parTransId="{A5FF987A-5DB5-4C7F-B821-B2BF26313F5D}" sibTransId="{2117FBD9-F56D-4486-904B-D8C2CF24E1C4}"/>
    <dgm:cxn modelId="{18C15D7D-C7A5-4FAB-A09F-1F846573DF9E}" type="presOf" srcId="{3CBC8EB3-DF81-4B98-993C-A22F92A3D89F}" destId="{B9741452-E431-4142-8FC5-5F35E4AF9758}" srcOrd="0" destOrd="0" presId="urn:microsoft.com/office/officeart/2005/8/layout/vList2"/>
    <dgm:cxn modelId="{18C86773-F663-441B-B9F8-EC7B2F71A166}" type="presOf" srcId="{0227F1C5-24F2-41E6-8A20-862C94AA1C72}" destId="{9C2F97A7-BA80-4D17-AE44-8534D76A40B6}" srcOrd="0" destOrd="0" presId="urn:microsoft.com/office/officeart/2005/8/layout/vList2"/>
    <dgm:cxn modelId="{25D61945-EF63-423A-AAB9-A998B24E7B27}" type="presParOf" srcId="{B9741452-E431-4142-8FC5-5F35E4AF9758}" destId="{9C2F97A7-BA80-4D17-AE44-8534D76A40B6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4.xml><?xml version="1.0" encoding="utf-8"?>
<dgm:dataModel xmlns:dgm="http://schemas.openxmlformats.org/drawingml/2006/diagram" xmlns:a="http://schemas.openxmlformats.org/drawingml/2006/main">
  <dgm:ptLst>
    <dgm:pt modelId="{06E17B3E-E99A-4BF9-9823-62517CD5BF20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325B935-E033-4E88-B295-2A5E16785B02}">
      <dgm:prSet/>
      <dgm:spPr/>
      <dgm:t>
        <a:bodyPr/>
        <a:lstStyle/>
        <a:p>
          <a:pPr rtl="0"/>
          <a:r>
            <a:rPr lang="en-US" b="1" dirty="0" smtClean="0"/>
            <a:t>NPCDCS in </a:t>
          </a:r>
          <a:r>
            <a:rPr lang="en-US" b="1" dirty="0" err="1" smtClean="0"/>
            <a:t>Wardha</a:t>
          </a:r>
          <a:r>
            <a:rPr lang="en-US" b="1" dirty="0" smtClean="0"/>
            <a:t> District</a:t>
          </a:r>
          <a:endParaRPr lang="en-US" dirty="0"/>
        </a:p>
      </dgm:t>
    </dgm:pt>
    <dgm:pt modelId="{25F0BC64-D5E8-4A8E-9B31-D9360A326E7F}" type="parTrans" cxnId="{680B94AA-8092-4AFD-B114-332E690029DC}">
      <dgm:prSet/>
      <dgm:spPr/>
      <dgm:t>
        <a:bodyPr/>
        <a:lstStyle/>
        <a:p>
          <a:endParaRPr lang="en-US"/>
        </a:p>
      </dgm:t>
    </dgm:pt>
    <dgm:pt modelId="{7FA3B4CB-322D-4920-9656-F90270CB1719}" type="sibTrans" cxnId="{680B94AA-8092-4AFD-B114-332E690029DC}">
      <dgm:prSet/>
      <dgm:spPr/>
      <dgm:t>
        <a:bodyPr/>
        <a:lstStyle/>
        <a:p>
          <a:endParaRPr lang="en-US"/>
        </a:p>
      </dgm:t>
    </dgm:pt>
    <dgm:pt modelId="{AC4EBC52-DC7C-4993-9A32-409BAAE82F2E}" type="pres">
      <dgm:prSet presAssocID="{06E17B3E-E99A-4BF9-9823-62517CD5BF20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B77A49D-A4DD-4A89-B6E1-8ECADD44ECFD}" type="pres">
      <dgm:prSet presAssocID="{7325B935-E033-4E88-B295-2A5E16785B02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CDA0B73-D92B-4819-BC0E-7CFBA193415F}" type="presOf" srcId="{7325B935-E033-4E88-B295-2A5E16785B02}" destId="{BB77A49D-A4DD-4A89-B6E1-8ECADD44ECFD}" srcOrd="0" destOrd="0" presId="urn:microsoft.com/office/officeart/2005/8/layout/vList2"/>
    <dgm:cxn modelId="{92132F0F-E228-4B88-AC74-E989C7A50A1A}" type="presOf" srcId="{06E17B3E-E99A-4BF9-9823-62517CD5BF20}" destId="{AC4EBC52-DC7C-4993-9A32-409BAAE82F2E}" srcOrd="0" destOrd="0" presId="urn:microsoft.com/office/officeart/2005/8/layout/vList2"/>
    <dgm:cxn modelId="{680B94AA-8092-4AFD-B114-332E690029DC}" srcId="{06E17B3E-E99A-4BF9-9823-62517CD5BF20}" destId="{7325B935-E033-4E88-B295-2A5E16785B02}" srcOrd="0" destOrd="0" parTransId="{25F0BC64-D5E8-4A8E-9B31-D9360A326E7F}" sibTransId="{7FA3B4CB-322D-4920-9656-F90270CB1719}"/>
    <dgm:cxn modelId="{08B40BF5-2036-4DD3-83AE-C1794CE6B7E2}" type="presParOf" srcId="{AC4EBC52-DC7C-4993-9A32-409BAAE82F2E}" destId="{BB77A49D-A4DD-4A89-B6E1-8ECADD44ECF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5.xml><?xml version="1.0" encoding="utf-8"?>
<dgm:dataModel xmlns:dgm="http://schemas.openxmlformats.org/drawingml/2006/diagram" xmlns:a="http://schemas.openxmlformats.org/drawingml/2006/main">
  <dgm:ptLst>
    <dgm:pt modelId="{00B34D21-3BD1-48F9-9295-41C08878F9F5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CEA77D0-984B-4D8A-B8C6-24B2459FFA9D}">
      <dgm:prSet/>
      <dgm:spPr/>
      <dgm:t>
        <a:bodyPr/>
        <a:lstStyle/>
        <a:p>
          <a:pPr rtl="0"/>
          <a:r>
            <a:rPr lang="en-US" b="1" smtClean="0"/>
            <a:t>References</a:t>
          </a:r>
          <a:endParaRPr lang="en-US"/>
        </a:p>
      </dgm:t>
    </dgm:pt>
    <dgm:pt modelId="{26073A66-139D-4D8A-B0F9-8192ACFE1591}" type="parTrans" cxnId="{AA8DA6FB-0000-4100-BA18-79721310F329}">
      <dgm:prSet/>
      <dgm:spPr/>
      <dgm:t>
        <a:bodyPr/>
        <a:lstStyle/>
        <a:p>
          <a:endParaRPr lang="en-US"/>
        </a:p>
      </dgm:t>
    </dgm:pt>
    <dgm:pt modelId="{0FA0FC4D-B04E-410D-94C5-7653F2B18B66}" type="sibTrans" cxnId="{AA8DA6FB-0000-4100-BA18-79721310F329}">
      <dgm:prSet/>
      <dgm:spPr/>
      <dgm:t>
        <a:bodyPr/>
        <a:lstStyle/>
        <a:p>
          <a:endParaRPr lang="en-US"/>
        </a:p>
      </dgm:t>
    </dgm:pt>
    <dgm:pt modelId="{25E1D11F-E770-4250-8515-26DF69B53806}" type="pres">
      <dgm:prSet presAssocID="{00B34D21-3BD1-48F9-9295-41C08878F9F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4A140B-4D24-4E72-9500-C7C544B952E7}" type="pres">
      <dgm:prSet presAssocID="{4CEA77D0-984B-4D8A-B8C6-24B2459FFA9D}" presName="parentText" presStyleLbl="node1" presStyleIdx="0" presStyleCnt="1" custScaleY="7814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2C9D7C3-FFD4-412E-9AEA-E7DED5D68344}" type="presOf" srcId="{4CEA77D0-984B-4D8A-B8C6-24B2459FFA9D}" destId="{AC4A140B-4D24-4E72-9500-C7C544B952E7}" srcOrd="0" destOrd="0" presId="urn:microsoft.com/office/officeart/2005/8/layout/vList2"/>
    <dgm:cxn modelId="{AA8DA6FB-0000-4100-BA18-79721310F329}" srcId="{00B34D21-3BD1-48F9-9295-41C08878F9F5}" destId="{4CEA77D0-984B-4D8A-B8C6-24B2459FFA9D}" srcOrd="0" destOrd="0" parTransId="{26073A66-139D-4D8A-B0F9-8192ACFE1591}" sibTransId="{0FA0FC4D-B04E-410D-94C5-7653F2B18B66}"/>
    <dgm:cxn modelId="{44EE4727-89DF-4F54-9645-37040972CD7B}" type="presOf" srcId="{00B34D21-3BD1-48F9-9295-41C08878F9F5}" destId="{25E1D11F-E770-4250-8515-26DF69B53806}" srcOrd="0" destOrd="0" presId="urn:microsoft.com/office/officeart/2005/8/layout/vList2"/>
    <dgm:cxn modelId="{248A4744-A64A-4320-A65F-9EE799F0C6F5}" type="presParOf" srcId="{25E1D11F-E770-4250-8515-26DF69B53806}" destId="{AC4A140B-4D24-4E72-9500-C7C544B952E7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6.xml><?xml version="1.0" encoding="utf-8"?>
<dgm:dataModel xmlns:dgm="http://schemas.openxmlformats.org/drawingml/2006/diagram" xmlns:a="http://schemas.openxmlformats.org/drawingml/2006/main">
  <dgm:ptLst>
    <dgm:pt modelId="{4D7AEB5F-44A0-4E85-A360-DDDC66FB8CB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A61F41F-E89C-48A9-8652-40A890A494C7}">
      <dgm:prSet/>
      <dgm:spPr/>
      <dgm:t>
        <a:bodyPr/>
        <a:lstStyle/>
        <a:p>
          <a:pPr rtl="0"/>
          <a:r>
            <a:rPr lang="en-US" b="1" dirty="0" smtClean="0"/>
            <a:t>References cont.</a:t>
          </a:r>
          <a:endParaRPr lang="en-US" dirty="0"/>
        </a:p>
      </dgm:t>
    </dgm:pt>
    <dgm:pt modelId="{CE893F3C-3105-40B1-908E-F0BC2ACDA196}" type="parTrans" cxnId="{D1C20525-BE1D-4EC0-9A0C-30233338B778}">
      <dgm:prSet/>
      <dgm:spPr/>
      <dgm:t>
        <a:bodyPr/>
        <a:lstStyle/>
        <a:p>
          <a:endParaRPr lang="en-US"/>
        </a:p>
      </dgm:t>
    </dgm:pt>
    <dgm:pt modelId="{662C41C9-1EBC-45D5-8CAE-76C92EE8930F}" type="sibTrans" cxnId="{D1C20525-BE1D-4EC0-9A0C-30233338B778}">
      <dgm:prSet/>
      <dgm:spPr/>
      <dgm:t>
        <a:bodyPr/>
        <a:lstStyle/>
        <a:p>
          <a:endParaRPr lang="en-US"/>
        </a:p>
      </dgm:t>
    </dgm:pt>
    <dgm:pt modelId="{9FDCA6E1-9ACB-41EC-AC4F-1B984DFFC9E9}" type="pres">
      <dgm:prSet presAssocID="{4D7AEB5F-44A0-4E85-A360-DDDC66FB8CBE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86AA836-6B2A-48A9-9C98-5FA442ECB153}" type="pres">
      <dgm:prSet presAssocID="{CA61F41F-E89C-48A9-8652-40A890A494C7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9E7AE93-09DE-4695-8F01-CADB81DE37CE}" type="presOf" srcId="{CA61F41F-E89C-48A9-8652-40A890A494C7}" destId="{686AA836-6B2A-48A9-9C98-5FA442ECB153}" srcOrd="0" destOrd="0" presId="urn:microsoft.com/office/officeart/2005/8/layout/vList2"/>
    <dgm:cxn modelId="{D1C20525-BE1D-4EC0-9A0C-30233338B778}" srcId="{4D7AEB5F-44A0-4E85-A360-DDDC66FB8CBE}" destId="{CA61F41F-E89C-48A9-8652-40A890A494C7}" srcOrd="0" destOrd="0" parTransId="{CE893F3C-3105-40B1-908E-F0BC2ACDA196}" sibTransId="{662C41C9-1EBC-45D5-8CAE-76C92EE8930F}"/>
    <dgm:cxn modelId="{16AD5FA8-A03B-4577-840E-055DADB783C2}" type="presOf" srcId="{4D7AEB5F-44A0-4E85-A360-DDDC66FB8CBE}" destId="{9FDCA6E1-9ACB-41EC-AC4F-1B984DFFC9E9}" srcOrd="0" destOrd="0" presId="urn:microsoft.com/office/officeart/2005/8/layout/vList2"/>
    <dgm:cxn modelId="{E4E33545-16F2-4DD7-A66D-68C9494828E5}" type="presParOf" srcId="{9FDCA6E1-9ACB-41EC-AC4F-1B984DFFC9E9}" destId="{686AA836-6B2A-48A9-9C98-5FA442ECB153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3597745-691B-48F4-B8D4-A422F60B6FD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1D402A04-22C4-4311-B6C1-84A5A6F3927F}">
      <dgm:prSet/>
      <dgm:spPr/>
      <dgm:t>
        <a:bodyPr/>
        <a:lstStyle/>
        <a:p>
          <a:pPr rtl="0"/>
          <a:r>
            <a:rPr lang="en-US" b="1" dirty="0" smtClean="0"/>
            <a:t>Burden of disease</a:t>
          </a:r>
          <a:endParaRPr lang="en-US" dirty="0"/>
        </a:p>
      </dgm:t>
    </dgm:pt>
    <dgm:pt modelId="{6650EC9A-DC71-42D3-919B-B42D45DBB30D}" type="parTrans" cxnId="{49A0C7B0-F40E-4B20-A472-DABC9BF14131}">
      <dgm:prSet/>
      <dgm:spPr/>
      <dgm:t>
        <a:bodyPr/>
        <a:lstStyle/>
        <a:p>
          <a:endParaRPr lang="en-US"/>
        </a:p>
      </dgm:t>
    </dgm:pt>
    <dgm:pt modelId="{E71EA948-A409-4EF7-A10B-F572B28A6F38}" type="sibTrans" cxnId="{49A0C7B0-F40E-4B20-A472-DABC9BF14131}">
      <dgm:prSet/>
      <dgm:spPr/>
      <dgm:t>
        <a:bodyPr/>
        <a:lstStyle/>
        <a:p>
          <a:endParaRPr lang="en-US"/>
        </a:p>
      </dgm:t>
    </dgm:pt>
    <dgm:pt modelId="{243F1F36-D119-4863-BAB7-CACC97929ED0}" type="pres">
      <dgm:prSet presAssocID="{B3597745-691B-48F4-B8D4-A422F60B6FD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DF229BA-6C8F-4FBE-8C8E-EE78A7E3EEB8}" type="pres">
      <dgm:prSet presAssocID="{1D402A04-22C4-4311-B6C1-84A5A6F3927F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9A0C7B0-F40E-4B20-A472-DABC9BF14131}" srcId="{B3597745-691B-48F4-B8D4-A422F60B6FD4}" destId="{1D402A04-22C4-4311-B6C1-84A5A6F3927F}" srcOrd="0" destOrd="0" parTransId="{6650EC9A-DC71-42D3-919B-B42D45DBB30D}" sibTransId="{E71EA948-A409-4EF7-A10B-F572B28A6F38}"/>
    <dgm:cxn modelId="{1C24B659-A5E6-4D10-B838-F3C302315B71}" type="presOf" srcId="{B3597745-691B-48F4-B8D4-A422F60B6FD4}" destId="{243F1F36-D119-4863-BAB7-CACC97929ED0}" srcOrd="0" destOrd="0" presId="urn:microsoft.com/office/officeart/2005/8/layout/vList2"/>
    <dgm:cxn modelId="{DF429470-7516-4624-AE12-CFDD93206BB2}" type="presOf" srcId="{1D402A04-22C4-4311-B6C1-84A5A6F3927F}" destId="{3DF229BA-6C8F-4FBE-8C8E-EE78A7E3EEB8}" srcOrd="0" destOrd="0" presId="urn:microsoft.com/office/officeart/2005/8/layout/vList2"/>
    <dgm:cxn modelId="{836C6C00-1937-4B57-B5AF-F77BB0CEEE7D}" type="presParOf" srcId="{243F1F36-D119-4863-BAB7-CACC97929ED0}" destId="{3DF229BA-6C8F-4FBE-8C8E-EE78A7E3EEB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0BE501E-3AF9-4042-99F1-65384027EBE2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B1A68E4-01D4-4F80-A031-5D67CBD999CF}">
      <dgm:prSet custT="1"/>
      <dgm:spPr/>
      <dgm:t>
        <a:bodyPr/>
        <a:lstStyle/>
        <a:p>
          <a:pPr rtl="0"/>
          <a:r>
            <a:rPr lang="en-US" sz="2800" b="1" dirty="0" smtClean="0"/>
            <a:t>Distribution of CVD deaths due to heart attacks, strokes and other types of cardiovascular diseases</a:t>
          </a:r>
          <a:endParaRPr lang="en-US" sz="2800" b="1" dirty="0"/>
        </a:p>
      </dgm:t>
    </dgm:pt>
    <dgm:pt modelId="{41F6249A-4D7B-4060-800D-D2C971F54A41}" type="parTrans" cxnId="{06A70F2A-E9DD-4549-BCD4-FE3B3D84273C}">
      <dgm:prSet/>
      <dgm:spPr/>
      <dgm:t>
        <a:bodyPr/>
        <a:lstStyle/>
        <a:p>
          <a:endParaRPr lang="en-US" b="1"/>
        </a:p>
      </dgm:t>
    </dgm:pt>
    <dgm:pt modelId="{ADA1A1E0-D73E-4DF4-8066-E0243455B7DA}" type="sibTrans" cxnId="{06A70F2A-E9DD-4549-BCD4-FE3B3D84273C}">
      <dgm:prSet/>
      <dgm:spPr/>
      <dgm:t>
        <a:bodyPr/>
        <a:lstStyle/>
        <a:p>
          <a:endParaRPr lang="en-US" b="1"/>
        </a:p>
      </dgm:t>
    </dgm:pt>
    <dgm:pt modelId="{3E6B2254-161D-481C-8E20-510BE43C8E21}" type="pres">
      <dgm:prSet presAssocID="{10BE501E-3AF9-4042-99F1-65384027EBE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C5D32F-2C15-46D1-8D11-930A02B2BA8F}" type="pres">
      <dgm:prSet presAssocID="{7B1A68E4-01D4-4F80-A031-5D67CBD999CF}" presName="parentText" presStyleLbl="node1" presStyleIdx="0" presStyleCnt="1" custScaleX="99189" custScaleY="297107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A70F2A-E9DD-4549-BCD4-FE3B3D84273C}" srcId="{10BE501E-3AF9-4042-99F1-65384027EBE2}" destId="{7B1A68E4-01D4-4F80-A031-5D67CBD999CF}" srcOrd="0" destOrd="0" parTransId="{41F6249A-4D7B-4060-800D-D2C971F54A41}" sibTransId="{ADA1A1E0-D73E-4DF4-8066-E0243455B7DA}"/>
    <dgm:cxn modelId="{A0FCAB23-A43D-4F9D-B2FB-3AAA0A90EA50}" type="presOf" srcId="{10BE501E-3AF9-4042-99F1-65384027EBE2}" destId="{3E6B2254-161D-481C-8E20-510BE43C8E21}" srcOrd="0" destOrd="0" presId="urn:microsoft.com/office/officeart/2005/8/layout/vList2"/>
    <dgm:cxn modelId="{F38210B5-0607-4AD5-82C9-CA63DB8BBE4A}" type="presOf" srcId="{7B1A68E4-01D4-4F80-A031-5D67CBD999CF}" destId="{09C5D32F-2C15-46D1-8D11-930A02B2BA8F}" srcOrd="0" destOrd="0" presId="urn:microsoft.com/office/officeart/2005/8/layout/vList2"/>
    <dgm:cxn modelId="{B1A9510F-251E-4206-A8EC-58B3CDDCA5C4}" type="presParOf" srcId="{3E6B2254-161D-481C-8E20-510BE43C8E21}" destId="{09C5D32F-2C15-46D1-8D11-930A02B2BA8F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CE423D4-2789-475E-A86D-87671BB3D3E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7C0C1A17-3D23-40A8-84B1-3C72DDFE89AE}">
      <dgm:prSet/>
      <dgm:spPr/>
      <dgm:t>
        <a:bodyPr/>
        <a:lstStyle/>
        <a:p>
          <a:pPr rtl="0"/>
          <a:r>
            <a:rPr lang="en-US" b="1" dirty="0" smtClean="0"/>
            <a:t>South East Asia</a:t>
          </a:r>
          <a:endParaRPr lang="en-US" dirty="0"/>
        </a:p>
      </dgm:t>
    </dgm:pt>
    <dgm:pt modelId="{C34A7C8E-19C3-4272-A047-B1ECFB6D166A}" type="parTrans" cxnId="{C128C44A-3B4A-4A5D-A4CE-80059762EEC3}">
      <dgm:prSet/>
      <dgm:spPr/>
      <dgm:t>
        <a:bodyPr/>
        <a:lstStyle/>
        <a:p>
          <a:endParaRPr lang="en-US"/>
        </a:p>
      </dgm:t>
    </dgm:pt>
    <dgm:pt modelId="{27945356-C001-4960-A990-1EDC1628F0D2}" type="sibTrans" cxnId="{C128C44A-3B4A-4A5D-A4CE-80059762EEC3}">
      <dgm:prSet/>
      <dgm:spPr/>
      <dgm:t>
        <a:bodyPr/>
        <a:lstStyle/>
        <a:p>
          <a:endParaRPr lang="en-US"/>
        </a:p>
      </dgm:t>
    </dgm:pt>
    <dgm:pt modelId="{28538B95-09E8-4839-A7E8-03FC35719390}" type="pres">
      <dgm:prSet presAssocID="{BCE423D4-2789-475E-A86D-87671BB3D3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89BA402-03DC-4F81-A43B-47A9BDA15A39}" type="pres">
      <dgm:prSet presAssocID="{7C0C1A17-3D23-40A8-84B1-3C72DDFE89AE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FC16B0-50D9-47E7-9F8C-864E01237A9F}" type="presOf" srcId="{BCE423D4-2789-475E-A86D-87671BB3D3E9}" destId="{28538B95-09E8-4839-A7E8-03FC35719390}" srcOrd="0" destOrd="0" presId="urn:microsoft.com/office/officeart/2005/8/layout/vList2"/>
    <dgm:cxn modelId="{C128C44A-3B4A-4A5D-A4CE-80059762EEC3}" srcId="{BCE423D4-2789-475E-A86D-87671BB3D3E9}" destId="{7C0C1A17-3D23-40A8-84B1-3C72DDFE89AE}" srcOrd="0" destOrd="0" parTransId="{C34A7C8E-19C3-4272-A047-B1ECFB6D166A}" sibTransId="{27945356-C001-4960-A990-1EDC1628F0D2}"/>
    <dgm:cxn modelId="{8ABE7075-895E-4B05-A379-81E18AF14630}" type="presOf" srcId="{7C0C1A17-3D23-40A8-84B1-3C72DDFE89AE}" destId="{889BA402-03DC-4F81-A43B-47A9BDA15A39}" srcOrd="0" destOrd="0" presId="urn:microsoft.com/office/officeart/2005/8/layout/vList2"/>
    <dgm:cxn modelId="{1CCE76C1-33FA-4CB5-9648-4FEB61F36D60}" type="presParOf" srcId="{28538B95-09E8-4839-A7E8-03FC35719390}" destId="{889BA402-03DC-4F81-A43B-47A9BDA15A39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E065619-2160-4C83-B76D-7E88889210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D2274B42-4465-4604-AAB3-FC1A858B01DB}">
      <dgm:prSet/>
      <dgm:spPr/>
      <dgm:t>
        <a:bodyPr/>
        <a:lstStyle/>
        <a:p>
          <a:pPr rtl="0"/>
          <a:r>
            <a:rPr lang="en-US" b="1" dirty="0" smtClean="0"/>
            <a:t>India </a:t>
          </a:r>
          <a:endParaRPr lang="en-US" dirty="0"/>
        </a:p>
      </dgm:t>
    </dgm:pt>
    <dgm:pt modelId="{2313061C-2132-445A-90E3-50D1BFA557C3}" type="parTrans" cxnId="{1CAF038C-FEFE-466F-B776-9A582E9DD216}">
      <dgm:prSet/>
      <dgm:spPr/>
      <dgm:t>
        <a:bodyPr/>
        <a:lstStyle/>
        <a:p>
          <a:endParaRPr lang="en-US"/>
        </a:p>
      </dgm:t>
    </dgm:pt>
    <dgm:pt modelId="{CB10577F-9F23-4BAA-B8C3-A731AF9F8F4D}" type="sibTrans" cxnId="{1CAF038C-FEFE-466F-B776-9A582E9DD216}">
      <dgm:prSet/>
      <dgm:spPr/>
      <dgm:t>
        <a:bodyPr/>
        <a:lstStyle/>
        <a:p>
          <a:endParaRPr lang="en-US"/>
        </a:p>
      </dgm:t>
    </dgm:pt>
    <dgm:pt modelId="{4DBD9AD2-25C9-4BD3-A938-806E62BFEF42}" type="pres">
      <dgm:prSet presAssocID="{FE065619-2160-4C83-B76D-7E88889210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67F45F-17BF-45D6-A708-ACD2C1B29298}" type="pres">
      <dgm:prSet presAssocID="{D2274B42-4465-4604-AAB3-FC1A858B01DB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1C28051-0A7B-46B0-B9EE-155006DDBFA1}" type="presOf" srcId="{D2274B42-4465-4604-AAB3-FC1A858B01DB}" destId="{B067F45F-17BF-45D6-A708-ACD2C1B29298}" srcOrd="0" destOrd="0" presId="urn:microsoft.com/office/officeart/2005/8/layout/vList2"/>
    <dgm:cxn modelId="{1CAF038C-FEFE-466F-B776-9A582E9DD216}" srcId="{FE065619-2160-4C83-B76D-7E88889210E4}" destId="{D2274B42-4465-4604-AAB3-FC1A858B01DB}" srcOrd="0" destOrd="0" parTransId="{2313061C-2132-445A-90E3-50D1BFA557C3}" sibTransId="{CB10577F-9F23-4BAA-B8C3-A731AF9F8F4D}"/>
    <dgm:cxn modelId="{3CC69B16-38EB-4EA5-8501-DE8DB7EE5DF4}" type="presOf" srcId="{FE065619-2160-4C83-B76D-7E88889210E4}" destId="{4DBD9AD2-25C9-4BD3-A938-806E62BFEF42}" srcOrd="0" destOrd="0" presId="urn:microsoft.com/office/officeart/2005/8/layout/vList2"/>
    <dgm:cxn modelId="{BC1CA1F1-7C9E-4373-93A0-AD753893EA82}" type="presParOf" srcId="{4DBD9AD2-25C9-4BD3-A938-806E62BFEF42}" destId="{B067F45F-17BF-45D6-A708-ACD2C1B292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FE065619-2160-4C83-B76D-7E88889210E4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D2274B42-4465-4604-AAB3-FC1A858B01DB}">
      <dgm:prSet/>
      <dgm:spPr/>
      <dgm:t>
        <a:bodyPr/>
        <a:lstStyle/>
        <a:p>
          <a:pPr rtl="0"/>
          <a:r>
            <a:rPr lang="en-US" b="1" dirty="0" smtClean="0"/>
            <a:t>Major causes of death in India: Male </a:t>
          </a:r>
          <a:r>
            <a:rPr lang="en-US" b="1" dirty="0" err="1" smtClean="0"/>
            <a:t>vs</a:t>
          </a:r>
          <a:r>
            <a:rPr lang="en-US" b="1" dirty="0" smtClean="0"/>
            <a:t> Female </a:t>
          </a:r>
          <a:endParaRPr lang="en-US" dirty="0"/>
        </a:p>
      </dgm:t>
    </dgm:pt>
    <dgm:pt modelId="{2313061C-2132-445A-90E3-50D1BFA557C3}" type="parTrans" cxnId="{1CAF038C-FEFE-466F-B776-9A582E9DD216}">
      <dgm:prSet/>
      <dgm:spPr/>
      <dgm:t>
        <a:bodyPr/>
        <a:lstStyle/>
        <a:p>
          <a:endParaRPr lang="en-US"/>
        </a:p>
      </dgm:t>
    </dgm:pt>
    <dgm:pt modelId="{CB10577F-9F23-4BAA-B8C3-A731AF9F8F4D}" type="sibTrans" cxnId="{1CAF038C-FEFE-466F-B776-9A582E9DD216}">
      <dgm:prSet/>
      <dgm:spPr/>
      <dgm:t>
        <a:bodyPr/>
        <a:lstStyle/>
        <a:p>
          <a:endParaRPr lang="en-US"/>
        </a:p>
      </dgm:t>
    </dgm:pt>
    <dgm:pt modelId="{4DBD9AD2-25C9-4BD3-A938-806E62BFEF42}" type="pres">
      <dgm:prSet presAssocID="{FE065619-2160-4C83-B76D-7E88889210E4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67F45F-17BF-45D6-A708-ACD2C1B29298}" type="pres">
      <dgm:prSet presAssocID="{D2274B42-4465-4604-AAB3-FC1A858B01DB}" presName="parentText" presStyleLbl="node1" presStyleIdx="0" presStyleCnt="1" custScaleY="11046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89F7CE0-E98F-4986-9138-D9C1EB4B1B51}" type="presOf" srcId="{FE065619-2160-4C83-B76D-7E88889210E4}" destId="{4DBD9AD2-25C9-4BD3-A938-806E62BFEF42}" srcOrd="0" destOrd="0" presId="urn:microsoft.com/office/officeart/2005/8/layout/vList2"/>
    <dgm:cxn modelId="{1CAF038C-FEFE-466F-B776-9A582E9DD216}" srcId="{FE065619-2160-4C83-B76D-7E88889210E4}" destId="{D2274B42-4465-4604-AAB3-FC1A858B01DB}" srcOrd="0" destOrd="0" parTransId="{2313061C-2132-445A-90E3-50D1BFA557C3}" sibTransId="{CB10577F-9F23-4BAA-B8C3-A731AF9F8F4D}"/>
    <dgm:cxn modelId="{98402BD4-C201-4994-9061-963779C901CE}" type="presOf" srcId="{D2274B42-4465-4604-AAB3-FC1A858B01DB}" destId="{B067F45F-17BF-45D6-A708-ACD2C1B29298}" srcOrd="0" destOrd="0" presId="urn:microsoft.com/office/officeart/2005/8/layout/vList2"/>
    <dgm:cxn modelId="{BB64FA14-0C4F-498C-92E7-1BB699071818}" type="presParOf" srcId="{4DBD9AD2-25C9-4BD3-A938-806E62BFEF42}" destId="{B067F45F-17BF-45D6-A708-ACD2C1B29298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01A00B-7F36-41AE-B1AB-372B5DC0A691}">
      <dsp:nvSpPr>
        <dsp:cNvPr id="0" name=""/>
        <dsp:cNvSpPr/>
      </dsp:nvSpPr>
      <dsp:spPr>
        <a:xfrm>
          <a:off x="0" y="31"/>
          <a:ext cx="4264693" cy="4616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Presenter: Dr. </a:t>
          </a:r>
          <a:r>
            <a:rPr lang="en-US" sz="2000" b="1" kern="1200" dirty="0" err="1" smtClean="0"/>
            <a:t>Reshma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Sougaijam</a:t>
          </a:r>
          <a:endParaRPr lang="en-US" sz="2000" b="1" kern="1200" dirty="0"/>
        </a:p>
      </dsp:txBody>
      <dsp:txXfrm>
        <a:off x="22534" y="22565"/>
        <a:ext cx="4219625" cy="416533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2BB98AE-C346-4235-96F7-5FC3E2BB3E24}">
      <dsp:nvSpPr>
        <dsp:cNvPr id="0" name=""/>
        <dsp:cNvSpPr/>
      </dsp:nvSpPr>
      <dsp:spPr>
        <a:xfrm>
          <a:off x="0" y="0"/>
          <a:ext cx="8911477" cy="9898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Major Causes of Death in India:</a:t>
          </a:r>
          <a:br>
            <a:rPr lang="en-US" sz="3200" b="1" kern="1200" dirty="0" smtClean="0"/>
          </a:br>
          <a:r>
            <a:rPr lang="en-US" sz="3200" b="1" kern="1200" dirty="0" smtClean="0"/>
            <a:t>Rural </a:t>
          </a:r>
          <a:r>
            <a:rPr lang="en-US" sz="3200" b="1" kern="1200" dirty="0" err="1" smtClean="0"/>
            <a:t>vs</a:t>
          </a:r>
          <a:r>
            <a:rPr lang="en-US" sz="3200" b="1" kern="1200" dirty="0" smtClean="0"/>
            <a:t> Urban India</a:t>
          </a:r>
          <a:endParaRPr lang="en-US" sz="3200" kern="1200" dirty="0"/>
        </a:p>
      </dsp:txBody>
      <dsp:txXfrm>
        <a:off x="48320" y="48320"/>
        <a:ext cx="8814837" cy="893198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7F45F-17BF-45D6-A708-ACD2C1B29298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Maharashtra </a:t>
          </a:r>
          <a:endParaRPr lang="en-US" sz="4200" b="1" kern="1200" dirty="0"/>
        </a:p>
      </dsp:txBody>
      <dsp:txXfrm>
        <a:off x="47976" y="51876"/>
        <a:ext cx="8133647" cy="886847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ED21EE-041E-4973-A025-D8555807B1A5}">
      <dsp:nvSpPr>
        <dsp:cNvPr id="0" name=""/>
        <dsp:cNvSpPr/>
      </dsp:nvSpPr>
      <dsp:spPr>
        <a:xfrm>
          <a:off x="0" y="97499"/>
          <a:ext cx="8649393" cy="795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9540" tIns="129540" rIns="129540" bIns="129540" numCol="1" spcCol="1270" anchor="ctr" anchorCtr="0">
          <a:noAutofit/>
        </a:bodyPr>
        <a:lstStyle/>
        <a:p>
          <a:pPr lvl="0" algn="l" defTabSz="1511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b="1" kern="1200" dirty="0" smtClean="0"/>
            <a:t>Risk factors for Cardiovascular disorders</a:t>
          </a:r>
          <a:endParaRPr lang="en-US" sz="3400" kern="1200" dirty="0"/>
        </a:p>
      </dsp:txBody>
      <dsp:txXfrm>
        <a:off x="38838" y="136337"/>
        <a:ext cx="8571717" cy="717924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8F90B0-5836-4544-BE96-2EDA4C302138}">
      <dsp:nvSpPr>
        <dsp:cNvPr id="0" name=""/>
        <dsp:cNvSpPr/>
      </dsp:nvSpPr>
      <dsp:spPr>
        <a:xfrm>
          <a:off x="3330" y="1266671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Social </a:t>
          </a:r>
          <a:r>
            <a:rPr lang="en-US" sz="1600" b="1" kern="1200" dirty="0" err="1" smtClean="0"/>
            <a:t>Determinats</a:t>
          </a:r>
          <a:r>
            <a:rPr lang="en-US" sz="1600" b="1" kern="1200" dirty="0" smtClean="0"/>
            <a:t> </a:t>
          </a:r>
          <a:endParaRPr lang="en-US" sz="1600" b="1" kern="1200" dirty="0"/>
        </a:p>
      </dsp:txBody>
      <dsp:txXfrm rot="16200000">
        <a:off x="-781905" y="2051906"/>
        <a:ext cx="1971101" cy="400630"/>
      </dsp:txXfrm>
    </dsp:sp>
    <dsp:sp modelId="{C9F7B74D-F1DA-439B-ABC6-ED49AE0E9A3A}">
      <dsp:nvSpPr>
        <dsp:cNvPr id="0" name=""/>
        <dsp:cNvSpPr/>
      </dsp:nvSpPr>
      <dsp:spPr>
        <a:xfrm>
          <a:off x="403960" y="1266671"/>
          <a:ext cx="1492348" cy="2403782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Globalization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Urbanization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Ageing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Poverty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Illiteracy</a:t>
          </a:r>
        </a:p>
      </dsp:txBody>
      <dsp:txXfrm>
        <a:off x="403960" y="1266671"/>
        <a:ext cx="1492348" cy="2403782"/>
      </dsp:txXfrm>
    </dsp:sp>
    <dsp:sp modelId="{F4FAB3E3-21F2-41E1-A83E-285E9A5BBA09}">
      <dsp:nvSpPr>
        <dsp:cNvPr id="0" name=""/>
        <dsp:cNvSpPr/>
      </dsp:nvSpPr>
      <dsp:spPr>
        <a:xfrm>
          <a:off x="2076592" y="1266671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err="1" smtClean="0"/>
            <a:t>Behavioural</a:t>
          </a:r>
          <a:r>
            <a:rPr lang="en-US" sz="1600" b="1" kern="1200" dirty="0" smtClean="0"/>
            <a:t> RF</a:t>
          </a:r>
          <a:endParaRPr lang="en-US" sz="1600" b="1" kern="1200" dirty="0"/>
        </a:p>
      </dsp:txBody>
      <dsp:txXfrm rot="16200000">
        <a:off x="1291357" y="2051906"/>
        <a:ext cx="1971101" cy="400630"/>
      </dsp:txXfrm>
    </dsp:sp>
    <dsp:sp modelId="{E9924233-8EAA-45BE-8066-669E18CEBBB7}">
      <dsp:nvSpPr>
        <dsp:cNvPr id="0" name=""/>
        <dsp:cNvSpPr/>
      </dsp:nvSpPr>
      <dsp:spPr>
        <a:xfrm rot="5400000">
          <a:off x="1909963" y="3177294"/>
          <a:ext cx="35329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9CFB5BD-757B-4211-A997-B801E5CC79EC}">
      <dsp:nvSpPr>
        <dsp:cNvPr id="0" name=""/>
        <dsp:cNvSpPr/>
      </dsp:nvSpPr>
      <dsp:spPr>
        <a:xfrm>
          <a:off x="2477223" y="1266671"/>
          <a:ext cx="1492348" cy="2403782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Unhealthy </a:t>
          </a:r>
          <a:r>
            <a:rPr lang="en-US" sz="2100" kern="1200" dirty="0" smtClean="0"/>
            <a:t>diet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Tobacco use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Physical </a:t>
          </a:r>
          <a:r>
            <a:rPr lang="en-US" sz="2100" kern="1200" dirty="0"/>
            <a:t>inactivity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Harmful use of </a:t>
          </a:r>
          <a:r>
            <a:rPr lang="en-US" sz="2100" kern="1200" dirty="0" smtClean="0"/>
            <a:t>alcohol</a:t>
          </a:r>
          <a:endParaRPr lang="en-US" sz="2100" kern="1200" dirty="0"/>
        </a:p>
      </dsp:txBody>
      <dsp:txXfrm>
        <a:off x="2477223" y="1266671"/>
        <a:ext cx="1492348" cy="2403782"/>
      </dsp:txXfrm>
    </dsp:sp>
    <dsp:sp modelId="{A5C0E4DD-6E04-4A11-BD76-1A958CD3816B}">
      <dsp:nvSpPr>
        <dsp:cNvPr id="0" name=""/>
        <dsp:cNvSpPr/>
      </dsp:nvSpPr>
      <dsp:spPr>
        <a:xfrm>
          <a:off x="4149855" y="1253810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/>
            <a:t>Metabolic RF</a:t>
          </a:r>
          <a:endParaRPr lang="en-US" sz="1600" b="1" kern="1200" dirty="0"/>
        </a:p>
      </dsp:txBody>
      <dsp:txXfrm rot="16200000">
        <a:off x="3364619" y="2039046"/>
        <a:ext cx="1971101" cy="400630"/>
      </dsp:txXfrm>
    </dsp:sp>
    <dsp:sp modelId="{1838CFFD-8BEE-473A-AF6B-79647F6CB1D7}">
      <dsp:nvSpPr>
        <dsp:cNvPr id="0" name=""/>
        <dsp:cNvSpPr/>
      </dsp:nvSpPr>
      <dsp:spPr>
        <a:xfrm rot="5400000">
          <a:off x="3983225" y="3177294"/>
          <a:ext cx="35329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80B2212-C2D3-41EB-814A-8F26A11E5527}">
      <dsp:nvSpPr>
        <dsp:cNvPr id="0" name=""/>
        <dsp:cNvSpPr/>
      </dsp:nvSpPr>
      <dsp:spPr>
        <a:xfrm>
          <a:off x="4550485" y="1253810"/>
          <a:ext cx="1492348" cy="2403782"/>
        </a:xfrm>
        <a:prstGeom prst="rect">
          <a:avLst/>
        </a:prstGeom>
        <a:noFill/>
        <a:ln w="1905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2009" rIns="0" bIns="0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High </a:t>
          </a:r>
          <a:r>
            <a:rPr lang="en-US" sz="2100" kern="1200" dirty="0" smtClean="0"/>
            <a:t>BP</a:t>
          </a:r>
          <a:endParaRPr lang="en-US" sz="2100" kern="1200" dirty="0"/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Obesity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Diabetes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/>
            <a:t>Raised Blood Lipids</a:t>
          </a:r>
        </a:p>
      </dsp:txBody>
      <dsp:txXfrm>
        <a:off x="4550485" y="1253810"/>
        <a:ext cx="1492348" cy="2403782"/>
      </dsp:txXfrm>
    </dsp:sp>
    <dsp:sp modelId="{557972A3-938C-4227-8A9B-CB695B6CDD6B}">
      <dsp:nvSpPr>
        <dsp:cNvPr id="0" name=""/>
        <dsp:cNvSpPr/>
      </dsp:nvSpPr>
      <dsp:spPr>
        <a:xfrm>
          <a:off x="6223117" y="1266671"/>
          <a:ext cx="2003152" cy="2403782"/>
        </a:xfrm>
        <a:prstGeom prst="roundRect">
          <a:avLst>
            <a:gd name="adj" fmla="val 5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54864" rIns="71120" bIns="0" numCol="1" spcCol="1270" anchor="t" anchorCtr="0">
          <a:noAutofit/>
        </a:bodyPr>
        <a:lstStyle/>
        <a:p>
          <a:pPr lvl="0" algn="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 dirty="0" smtClean="0"/>
        </a:p>
      </dsp:txBody>
      <dsp:txXfrm rot="16200000">
        <a:off x="5437881" y="2051906"/>
        <a:ext cx="1971101" cy="400630"/>
      </dsp:txXfrm>
    </dsp:sp>
    <dsp:sp modelId="{DB1728A3-5DF8-4906-BE7B-4BE8F83FFFC3}">
      <dsp:nvSpPr>
        <dsp:cNvPr id="0" name=""/>
        <dsp:cNvSpPr/>
      </dsp:nvSpPr>
      <dsp:spPr>
        <a:xfrm rot="5400000">
          <a:off x="6056488" y="3177294"/>
          <a:ext cx="353290" cy="300472"/>
        </a:xfrm>
        <a:prstGeom prst="flowChartExtra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4C64B-B730-49FD-B105-F7818FC35F31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Social determinants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C58A20-E0FB-4C07-865C-130F9E4771BF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Social determinants cont.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FCA2A5-042A-4314-8601-F88F06457112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smtClean="0"/>
            <a:t>Social determinants cont</a:t>
          </a:r>
          <a:r>
            <a:rPr lang="en-US" sz="4200" kern="1200" smtClean="0"/>
            <a:t>.</a:t>
          </a:r>
          <a:endParaRPr lang="en-US" sz="4200" kern="1200"/>
        </a:p>
      </dsp:txBody>
      <dsp:txXfrm>
        <a:off x="47976" y="51876"/>
        <a:ext cx="8133647" cy="88684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6F4EC2-44AA-4E56-A3A2-34E242F01387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err="1" smtClean="0"/>
            <a:t>Behavioural</a:t>
          </a:r>
          <a:r>
            <a:rPr lang="en-US" sz="4200" b="1" kern="1200" dirty="0" smtClean="0"/>
            <a:t> Risk Factors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F94FCD-31F2-436A-A35B-685C1DF7E245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err="1" smtClean="0"/>
            <a:t>Behavioural</a:t>
          </a:r>
          <a:r>
            <a:rPr lang="en-US" sz="4200" b="1" kern="1200" dirty="0" smtClean="0"/>
            <a:t> Risk Factors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877C9E7-CB9F-4473-9C6E-1598FAA5D2AE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err="1" smtClean="0"/>
            <a:t>Behavioural</a:t>
          </a:r>
          <a:r>
            <a:rPr lang="en-US" sz="4200" b="1" kern="1200" dirty="0" smtClean="0"/>
            <a:t> risk factors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20E271-5CD9-4B7E-934F-A8EB119AC97A}">
      <dsp:nvSpPr>
        <dsp:cNvPr id="0" name=""/>
        <dsp:cNvSpPr/>
      </dsp:nvSpPr>
      <dsp:spPr>
        <a:xfrm>
          <a:off x="0" y="63"/>
          <a:ext cx="3900234" cy="46160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Moderator: Dr. </a:t>
          </a:r>
          <a:r>
            <a:rPr lang="en-US" sz="2000" b="1" kern="1200" dirty="0" err="1" smtClean="0"/>
            <a:t>Abhishek</a:t>
          </a:r>
          <a:r>
            <a:rPr lang="en-US" sz="2000" b="1" kern="1200" dirty="0" smtClean="0"/>
            <a:t> </a:t>
          </a:r>
          <a:r>
            <a:rPr lang="en-US" sz="2000" b="1" kern="1200" dirty="0" err="1" smtClean="0"/>
            <a:t>Raut</a:t>
          </a:r>
          <a:endParaRPr lang="en-US" sz="1900" b="1" kern="1200" dirty="0"/>
        </a:p>
      </dsp:txBody>
      <dsp:txXfrm>
        <a:off x="22534" y="22597"/>
        <a:ext cx="3855166" cy="416533"/>
      </dsp:txXfrm>
    </dsp:sp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B76FBE-FC42-4845-92F4-3A78E067DF9F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Metabolic risk factors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603E1D5-29C2-4647-B49E-401778D1F43D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Metabolic risk factor</a:t>
          </a:r>
          <a:endParaRPr lang="en-US" sz="4200" b="1" kern="1200" dirty="0"/>
        </a:p>
      </dsp:txBody>
      <dsp:txXfrm>
        <a:off x="47976" y="51876"/>
        <a:ext cx="8133647" cy="886847"/>
      </dsp:txXfrm>
    </dsp:sp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32410B8-F710-4CCB-972D-006CD6B84E36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Metabolic Risk Factors </a:t>
          </a:r>
          <a:endParaRPr lang="en-US" sz="4200" b="1" kern="1200" dirty="0"/>
        </a:p>
      </dsp:txBody>
      <dsp:txXfrm>
        <a:off x="47976" y="51876"/>
        <a:ext cx="8133647" cy="886847"/>
      </dsp:txXfrm>
    </dsp:sp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ACDB95-43AE-4F3F-A737-125120A12196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Other factors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8D56B-0916-4F87-8EAC-811109ACE543}">
      <dsp:nvSpPr>
        <dsp:cNvPr id="0" name=""/>
        <dsp:cNvSpPr/>
      </dsp:nvSpPr>
      <dsp:spPr>
        <a:xfrm>
          <a:off x="0" y="0"/>
          <a:ext cx="8311895" cy="9896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Attributable deaths due to 	 Cardio Vascular risk factors</a:t>
          </a:r>
          <a:endParaRPr lang="en-US" sz="3600" b="1" kern="1200" dirty="0"/>
        </a:p>
      </dsp:txBody>
      <dsp:txXfrm>
        <a:off x="48309" y="48309"/>
        <a:ext cx="8215277" cy="892991"/>
      </dsp:txXfrm>
    </dsp:sp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6572E95-D189-4253-822F-2DC7530AABC3}">
      <dsp:nvSpPr>
        <dsp:cNvPr id="0" name=""/>
        <dsp:cNvSpPr/>
      </dsp:nvSpPr>
      <dsp:spPr>
        <a:xfrm>
          <a:off x="0" y="11048"/>
          <a:ext cx="8229599" cy="865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lvl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700" b="1" kern="1200" smtClean="0"/>
            <a:t>Burden of Risk factor in India</a:t>
          </a:r>
          <a:endParaRPr lang="en-US" sz="3700" kern="1200"/>
        </a:p>
      </dsp:txBody>
      <dsp:txXfrm>
        <a:off x="42265" y="53313"/>
        <a:ext cx="8145069" cy="781270"/>
      </dsp:txXfrm>
    </dsp:sp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E229BF-514E-41D0-81B5-786A2D211D4E}">
      <dsp:nvSpPr>
        <dsp:cNvPr id="0" name=""/>
        <dsp:cNvSpPr/>
      </dsp:nvSpPr>
      <dsp:spPr>
        <a:xfrm>
          <a:off x="0" y="11145"/>
          <a:ext cx="8534399" cy="119690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l" defTabSz="1377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100" b="1" kern="1200" dirty="0" smtClean="0"/>
            <a:t>Prevention and control of Cardiovascular Diseases</a:t>
          </a:r>
          <a:r>
            <a:rPr lang="en-US" sz="3100" kern="1200" dirty="0" smtClean="0"/>
            <a:t>:</a:t>
          </a:r>
          <a:endParaRPr lang="en-US" sz="3100" kern="1200" dirty="0"/>
        </a:p>
      </dsp:txBody>
      <dsp:txXfrm>
        <a:off x="58428" y="69573"/>
        <a:ext cx="8417543" cy="1080053"/>
      </dsp:txXfrm>
    </dsp:sp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4206AD3-FBB7-4BDB-A789-95A4E6D594A4}">
      <dsp:nvSpPr>
        <dsp:cNvPr id="0" name=""/>
        <dsp:cNvSpPr/>
      </dsp:nvSpPr>
      <dsp:spPr>
        <a:xfrm>
          <a:off x="0" y="0"/>
          <a:ext cx="8816774" cy="13689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b="1" kern="1200" dirty="0" smtClean="0"/>
            <a:t>Conceptual framework of risk factors and level of prevention and management of Cardiovascular Diseases:</a:t>
          </a:r>
          <a:endParaRPr lang="en-US" sz="2600" kern="1200" dirty="0"/>
        </a:p>
      </dsp:txBody>
      <dsp:txXfrm>
        <a:off x="66824" y="66824"/>
        <a:ext cx="8683126" cy="1235252"/>
      </dsp:txXfrm>
    </dsp:sp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D1B1D9-99AE-4490-B803-69BDEEB342F2}">
      <dsp:nvSpPr>
        <dsp:cNvPr id="0" name=""/>
        <dsp:cNvSpPr/>
      </dsp:nvSpPr>
      <dsp:spPr>
        <a:xfrm>
          <a:off x="73" y="1529472"/>
          <a:ext cx="2277159" cy="1878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Tobacco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Alcohol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Physical Inactivity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Unhealthy diet</a:t>
          </a:r>
        </a:p>
      </dsp:txBody>
      <dsp:txXfrm>
        <a:off x="43295" y="1572694"/>
        <a:ext cx="2190715" cy="1389269"/>
      </dsp:txXfrm>
    </dsp:sp>
    <dsp:sp modelId="{22A0B371-C41A-4388-8131-F7FC7900E12B}">
      <dsp:nvSpPr>
        <dsp:cNvPr id="0" name=""/>
        <dsp:cNvSpPr/>
      </dsp:nvSpPr>
      <dsp:spPr>
        <a:xfrm>
          <a:off x="1297248" y="2039543"/>
          <a:ext cx="2418588" cy="2418588"/>
        </a:xfrm>
        <a:prstGeom prst="leftCircularArrow">
          <a:avLst>
            <a:gd name="adj1" fmla="val 2774"/>
            <a:gd name="adj2" fmla="val 338313"/>
            <a:gd name="adj3" fmla="val 2113824"/>
            <a:gd name="adj4" fmla="val 9024489"/>
            <a:gd name="adj5" fmla="val 3236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C55F06-DA54-43A7-B3E4-C11214E68ED0}">
      <dsp:nvSpPr>
        <dsp:cNvPr id="0" name=""/>
        <dsp:cNvSpPr/>
      </dsp:nvSpPr>
      <dsp:spPr>
        <a:xfrm>
          <a:off x="506109" y="3005185"/>
          <a:ext cx="2024142" cy="804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Behavioural RF</a:t>
          </a:r>
        </a:p>
      </dsp:txBody>
      <dsp:txXfrm>
        <a:off x="529685" y="3028761"/>
        <a:ext cx="1976990" cy="757782"/>
      </dsp:txXfrm>
    </dsp:sp>
    <dsp:sp modelId="{033CDCED-1F6A-4BFE-8505-15A959EA7819}">
      <dsp:nvSpPr>
        <dsp:cNvPr id="0" name=""/>
        <dsp:cNvSpPr/>
      </dsp:nvSpPr>
      <dsp:spPr>
        <a:xfrm>
          <a:off x="2849711" y="1529472"/>
          <a:ext cx="2277159" cy="1878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Obesity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/>
            <a:t>Raised BP(HTN)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Raised Blood glucose (DM)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Hyperlipidaemia</a:t>
          </a:r>
        </a:p>
      </dsp:txBody>
      <dsp:txXfrm>
        <a:off x="2892933" y="1975161"/>
        <a:ext cx="2190715" cy="1389269"/>
      </dsp:txXfrm>
    </dsp:sp>
    <dsp:sp modelId="{38A2D3C4-A22F-4E47-9729-0EB6EAEE3032}">
      <dsp:nvSpPr>
        <dsp:cNvPr id="0" name=""/>
        <dsp:cNvSpPr/>
      </dsp:nvSpPr>
      <dsp:spPr>
        <a:xfrm>
          <a:off x="4127909" y="405350"/>
          <a:ext cx="2709559" cy="2709559"/>
        </a:xfrm>
        <a:prstGeom prst="circularArrow">
          <a:avLst>
            <a:gd name="adj1" fmla="val 2476"/>
            <a:gd name="adj2" fmla="val 299897"/>
            <a:gd name="adj3" fmla="val 19524592"/>
            <a:gd name="adj4" fmla="val 12575511"/>
            <a:gd name="adj5" fmla="val 288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ADC38F6-7701-4E58-990C-B0F57F23A4C3}">
      <dsp:nvSpPr>
        <dsp:cNvPr id="0" name=""/>
        <dsp:cNvSpPr/>
      </dsp:nvSpPr>
      <dsp:spPr>
        <a:xfrm>
          <a:off x="3355746" y="1127004"/>
          <a:ext cx="2024142" cy="804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Metabolic RF</a:t>
          </a:r>
        </a:p>
      </dsp:txBody>
      <dsp:txXfrm>
        <a:off x="3379322" y="1150580"/>
        <a:ext cx="1976990" cy="757782"/>
      </dsp:txXfrm>
    </dsp:sp>
    <dsp:sp modelId="{5F0DA96C-D137-47A1-84DE-770A569492BB}">
      <dsp:nvSpPr>
        <dsp:cNvPr id="0" name=""/>
        <dsp:cNvSpPr/>
      </dsp:nvSpPr>
      <dsp:spPr>
        <a:xfrm>
          <a:off x="5699348" y="1529472"/>
          <a:ext cx="2277159" cy="18781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290" tIns="34290" rIns="34290" bIns="34290" numCol="1" spcCol="1270" anchor="t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/>
            <a:t>Cardiovascular diseases</a:t>
          </a:r>
        </a:p>
      </dsp:txBody>
      <dsp:txXfrm>
        <a:off x="5742570" y="1572694"/>
        <a:ext cx="2190715" cy="1389269"/>
      </dsp:txXfrm>
    </dsp:sp>
    <dsp:sp modelId="{5ADFC9B6-0B0A-4283-B3BF-F198B6A88E60}">
      <dsp:nvSpPr>
        <dsp:cNvPr id="0" name=""/>
        <dsp:cNvSpPr/>
      </dsp:nvSpPr>
      <dsp:spPr>
        <a:xfrm>
          <a:off x="6205383" y="3005185"/>
          <a:ext cx="2024142" cy="80493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33020" rIns="49530" bIns="33020" numCol="1" spcCol="1270" anchor="ctr" anchorCtr="0">
          <a:noAutofit/>
        </a:bodyPr>
        <a:lstStyle/>
        <a:p>
          <a:pPr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/>
            <a:t>outcome </a:t>
          </a:r>
        </a:p>
      </dsp:txBody>
      <dsp:txXfrm>
        <a:off x="6228959" y="3028761"/>
        <a:ext cx="1976990" cy="757782"/>
      </dsp:txXfrm>
    </dsp:sp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C74208-6E45-46B2-B53E-7059A34FC465}">
      <dsp:nvSpPr>
        <dsp:cNvPr id="0" name=""/>
        <dsp:cNvSpPr/>
      </dsp:nvSpPr>
      <dsp:spPr>
        <a:xfrm>
          <a:off x="0" y="3900"/>
          <a:ext cx="8649393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Prevention and control</a:t>
          </a:r>
          <a:endParaRPr lang="en-US" sz="4200" kern="1200" dirty="0"/>
        </a:p>
      </dsp:txBody>
      <dsp:txXfrm>
        <a:off x="47976" y="51876"/>
        <a:ext cx="8553441" cy="88684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681FB0-9C39-429C-BFD2-6815B00A234B}">
      <dsp:nvSpPr>
        <dsp:cNvPr id="0" name=""/>
        <dsp:cNvSpPr/>
      </dsp:nvSpPr>
      <dsp:spPr>
        <a:xfrm>
          <a:off x="0" y="3899"/>
          <a:ext cx="859196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Framework:</a:t>
          </a:r>
          <a:endParaRPr lang="en-US" sz="4200" b="1" kern="1200" dirty="0"/>
        </a:p>
      </dsp:txBody>
      <dsp:txXfrm>
        <a:off x="47976" y="51875"/>
        <a:ext cx="8496017" cy="886847"/>
      </dsp:txXfrm>
    </dsp:sp>
  </dsp:spTree>
</dsp:drawing>
</file>

<file path=ppt/diagrams/drawing3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C0B193-2962-4E34-90BC-74B421A259A0}">
      <dsp:nvSpPr>
        <dsp:cNvPr id="0" name=""/>
        <dsp:cNvSpPr/>
      </dsp:nvSpPr>
      <dsp:spPr>
        <a:xfrm>
          <a:off x="0" y="3900"/>
          <a:ext cx="8823246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smtClean="0"/>
            <a:t>Prevention and control</a:t>
          </a:r>
          <a:endParaRPr lang="en-US" sz="4200" kern="1200"/>
        </a:p>
      </dsp:txBody>
      <dsp:txXfrm>
        <a:off x="47976" y="51876"/>
        <a:ext cx="8727294" cy="886847"/>
      </dsp:txXfrm>
    </dsp:sp>
  </dsp:spTree>
</dsp:drawing>
</file>

<file path=ppt/diagrams/drawing3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23B1F-5787-44E1-82BC-7770A7EF3EE6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Strategies 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3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5AD12E-AB54-486B-B6D2-588659BF9190}">
      <dsp:nvSpPr>
        <dsp:cNvPr id="0" name=""/>
        <dsp:cNvSpPr/>
      </dsp:nvSpPr>
      <dsp:spPr>
        <a:xfrm>
          <a:off x="0" y="380"/>
          <a:ext cx="8229599" cy="98983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200" b="1" kern="1200" dirty="0" smtClean="0"/>
            <a:t>Population-wide and high-risk strategies</a:t>
          </a:r>
          <a:br>
            <a:rPr lang="en-US" sz="3200" b="1" kern="1200" dirty="0" smtClean="0"/>
          </a:br>
          <a:r>
            <a:rPr lang="en-US" sz="3200" b="1" kern="1200" dirty="0" smtClean="0"/>
            <a:t>complimentary and synergetic</a:t>
          </a:r>
          <a:endParaRPr lang="en-US" sz="3200" kern="1200" dirty="0"/>
        </a:p>
      </dsp:txBody>
      <dsp:txXfrm>
        <a:off x="48320" y="48700"/>
        <a:ext cx="8132959" cy="893198"/>
      </dsp:txXfrm>
    </dsp:sp>
  </dsp:spTree>
</dsp:drawing>
</file>

<file path=ppt/diagrams/drawing3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BD03372-5261-4D5F-A37C-09DC46789E73}">
      <dsp:nvSpPr>
        <dsp:cNvPr id="0" name=""/>
        <dsp:cNvSpPr/>
      </dsp:nvSpPr>
      <dsp:spPr>
        <a:xfrm>
          <a:off x="0" y="198"/>
          <a:ext cx="8229599" cy="99020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Evidence</a:t>
          </a:r>
          <a:r>
            <a:rPr lang="en-US" sz="2800" kern="1200" dirty="0" smtClean="0"/>
            <a:t> </a:t>
          </a:r>
          <a:r>
            <a:rPr lang="en-US" sz="2800" b="1" kern="1200" dirty="0" smtClean="0"/>
            <a:t>on Prevention of cardiovascular diseases (Population Strategy)</a:t>
          </a:r>
          <a:endParaRPr lang="en-US" sz="2500" kern="1200" dirty="0"/>
        </a:p>
      </dsp:txBody>
      <dsp:txXfrm>
        <a:off x="48338" y="48536"/>
        <a:ext cx="8132923" cy="893527"/>
      </dsp:txXfrm>
    </dsp:sp>
  </dsp:spTree>
</dsp:drawing>
</file>

<file path=ppt/diagrams/drawing3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4ECB95F-6CF6-42F4-BC16-8E2176DD3D14}">
      <dsp:nvSpPr>
        <dsp:cNvPr id="0" name=""/>
        <dsp:cNvSpPr/>
      </dsp:nvSpPr>
      <dsp:spPr>
        <a:xfrm>
          <a:off x="0" y="527"/>
          <a:ext cx="8305800" cy="137054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Main risk factors in North Karelia between	    1972 and 2007 among Men and Women	    aged 30 to 59 years</a:t>
          </a:r>
          <a:endParaRPr lang="en-US" sz="2800" kern="1200" dirty="0"/>
        </a:p>
      </dsp:txBody>
      <dsp:txXfrm>
        <a:off x="66904" y="67431"/>
        <a:ext cx="8171992" cy="1236737"/>
      </dsp:txXfrm>
    </dsp:sp>
  </dsp:spTree>
</dsp:drawing>
</file>

<file path=ppt/diagrams/drawing3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A79F6DE-C3F4-4A40-9FB6-480F8A2E72ED}">
      <dsp:nvSpPr>
        <dsp:cNvPr id="0" name=""/>
        <dsp:cNvSpPr/>
      </dsp:nvSpPr>
      <dsp:spPr>
        <a:xfrm>
          <a:off x="0" y="11654"/>
          <a:ext cx="8229599" cy="111969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0490" tIns="110490" rIns="110490" bIns="11049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b="1" kern="1200" dirty="0" smtClean="0"/>
            <a:t>Table : Mortality changes in North Karelia (per 100 000) among men aged 35 to 64 years</a:t>
          </a:r>
          <a:endParaRPr lang="en-US" sz="2900" kern="1200" dirty="0"/>
        </a:p>
      </dsp:txBody>
      <dsp:txXfrm>
        <a:off x="54659" y="66313"/>
        <a:ext cx="8120281" cy="1010372"/>
      </dsp:txXfrm>
    </dsp:sp>
  </dsp:spTree>
</dsp:drawing>
</file>

<file path=ppt/diagrams/drawing3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C23B1F-5787-44E1-82BC-7770A7EF3EE6}">
      <dsp:nvSpPr>
        <dsp:cNvPr id="0" name=""/>
        <dsp:cNvSpPr/>
      </dsp:nvSpPr>
      <dsp:spPr>
        <a:xfrm>
          <a:off x="0" y="15928"/>
          <a:ext cx="8395015" cy="95874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600" b="1" kern="1200" dirty="0" smtClean="0"/>
            <a:t>Evidence based population approach:</a:t>
          </a:r>
          <a:endParaRPr lang="en-US" sz="3600" b="1" kern="1200" dirty="0"/>
        </a:p>
      </dsp:txBody>
      <dsp:txXfrm>
        <a:off x="46802" y="62730"/>
        <a:ext cx="8301411" cy="865139"/>
      </dsp:txXfrm>
    </dsp:sp>
  </dsp:spTree>
</dsp:drawing>
</file>

<file path=ppt/diagrams/drawing3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8B39386-397B-4D3C-A29A-B56058C723B6}">
      <dsp:nvSpPr>
        <dsp:cNvPr id="0" name=""/>
        <dsp:cNvSpPr/>
      </dsp:nvSpPr>
      <dsp:spPr>
        <a:xfrm>
          <a:off x="0" y="261855"/>
          <a:ext cx="8478965" cy="772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l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b="1" kern="1200" dirty="0" smtClean="0"/>
            <a:t>Results of NCD intervention in Mauritius </a:t>
          </a:r>
          <a:endParaRPr lang="en-US" sz="3300" kern="1200" dirty="0"/>
        </a:p>
      </dsp:txBody>
      <dsp:txXfrm>
        <a:off x="37696" y="299551"/>
        <a:ext cx="8403573" cy="696808"/>
      </dsp:txXfrm>
    </dsp:sp>
  </dsp:spTree>
</dsp:drawing>
</file>

<file path=ppt/diagrams/drawing3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377B2A-D51B-4D52-AFE4-042674E9DDB4}">
      <dsp:nvSpPr>
        <dsp:cNvPr id="0" name=""/>
        <dsp:cNvSpPr/>
      </dsp:nvSpPr>
      <dsp:spPr>
        <a:xfrm>
          <a:off x="0" y="38999"/>
          <a:ext cx="8229599" cy="912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8590" tIns="148590" rIns="148590" bIns="148590" numCol="1" spcCol="1270" anchor="ctr" anchorCtr="0">
          <a:noAutofit/>
        </a:bodyPr>
        <a:lstStyle/>
        <a:p>
          <a:pPr lvl="0" algn="l" defTabSz="1733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900" b="1" kern="1200" smtClean="0"/>
            <a:t>Evidence of secondary prevention</a:t>
          </a:r>
          <a:endParaRPr lang="en-US" sz="3900" b="1" kern="1200"/>
        </a:p>
      </dsp:txBody>
      <dsp:txXfrm>
        <a:off x="44549" y="83548"/>
        <a:ext cx="8140501" cy="823502"/>
      </dsp:txXfrm>
    </dsp:sp>
  </dsp:spTree>
</dsp:drawing>
</file>

<file path=ppt/diagrams/drawing3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28078E-AB09-48EC-80BB-044E638BDD2C}">
      <dsp:nvSpPr>
        <dsp:cNvPr id="0" name=""/>
        <dsp:cNvSpPr/>
      </dsp:nvSpPr>
      <dsp:spPr>
        <a:xfrm>
          <a:off x="0" y="54813"/>
          <a:ext cx="8563754" cy="98461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Best buys for prevention and control of CVDs</a:t>
          </a:r>
          <a:endParaRPr lang="en-US" sz="3000" kern="1200" dirty="0"/>
        </a:p>
      </dsp:txBody>
      <dsp:txXfrm>
        <a:off x="48065" y="102878"/>
        <a:ext cx="8467624" cy="888481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ABADEC-A336-462E-91C6-3AA1A0F55869}">
      <dsp:nvSpPr>
        <dsp:cNvPr id="0" name=""/>
        <dsp:cNvSpPr/>
      </dsp:nvSpPr>
      <dsp:spPr>
        <a:xfrm>
          <a:off x="0" y="27299"/>
          <a:ext cx="8395015" cy="936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l" defTabSz="1778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000" b="1" kern="1200" smtClean="0"/>
            <a:t>What are cardiovascular diseases</a:t>
          </a:r>
          <a:endParaRPr lang="en-US" sz="4000" kern="1200"/>
        </a:p>
      </dsp:txBody>
      <dsp:txXfrm>
        <a:off x="45692" y="72991"/>
        <a:ext cx="8303631" cy="844616"/>
      </dsp:txXfrm>
    </dsp:sp>
  </dsp:spTree>
</dsp:drawing>
</file>

<file path=ppt/diagrams/drawing4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EAF4FC-9D52-4636-B485-B114554F5DD7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smtClean="0"/>
            <a:t>National programme</a:t>
          </a:r>
          <a:endParaRPr lang="en-US" sz="4200" kern="1200"/>
        </a:p>
      </dsp:txBody>
      <dsp:txXfrm>
        <a:off x="47976" y="51876"/>
        <a:ext cx="8133647" cy="886847"/>
      </dsp:txXfrm>
    </dsp:sp>
  </dsp:spTree>
</dsp:drawing>
</file>

<file path=ppt/diagrams/drawing4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35B052-CB70-4EA2-880F-A7885B214439}">
      <dsp:nvSpPr>
        <dsp:cNvPr id="0" name=""/>
        <dsp:cNvSpPr/>
      </dsp:nvSpPr>
      <dsp:spPr>
        <a:xfrm>
          <a:off x="0" y="881"/>
          <a:ext cx="9090598" cy="989718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National program for Prevention and control of Cancer,  Diabetes, Cardiovascular diseases and Stroke </a:t>
          </a:r>
          <a:r>
            <a:rPr lang="en-US" sz="2000" b="1" kern="1200" dirty="0" smtClean="0"/>
            <a:t>(NPCDCS</a:t>
          </a:r>
          <a:r>
            <a:rPr lang="en-US" sz="2000" kern="1200" dirty="0" smtClean="0"/>
            <a:t>)</a:t>
          </a:r>
          <a:r>
            <a:rPr lang="en-US" sz="2000" b="1" kern="1200" dirty="0" smtClean="0"/>
            <a:t>:</a:t>
          </a:r>
          <a:endParaRPr lang="en-US" sz="2400" kern="1200" dirty="0"/>
        </a:p>
      </dsp:txBody>
      <dsp:txXfrm>
        <a:off x="48314" y="49195"/>
        <a:ext cx="8993970" cy="893090"/>
      </dsp:txXfrm>
    </dsp:sp>
  </dsp:spTree>
</dsp:drawing>
</file>

<file path=ppt/diagrams/drawing4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29650BA-C581-46D6-AF88-7283BFAA9B60}">
      <dsp:nvSpPr>
        <dsp:cNvPr id="0" name=""/>
        <dsp:cNvSpPr/>
      </dsp:nvSpPr>
      <dsp:spPr>
        <a:xfrm>
          <a:off x="0" y="3900"/>
          <a:ext cx="9090598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smtClean="0"/>
            <a:t>NPCDCS</a:t>
          </a:r>
          <a:endParaRPr lang="en-US" sz="4200" kern="1200"/>
        </a:p>
      </dsp:txBody>
      <dsp:txXfrm>
        <a:off x="47976" y="51876"/>
        <a:ext cx="8994646" cy="886847"/>
      </dsp:txXfrm>
    </dsp:sp>
  </dsp:spTree>
</dsp:drawing>
</file>

<file path=ppt/diagrams/drawing4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C2F97A7-BA80-4D17-AE44-8534D76A40B6}">
      <dsp:nvSpPr>
        <dsp:cNvPr id="0" name=""/>
        <dsp:cNvSpPr/>
      </dsp:nvSpPr>
      <dsp:spPr>
        <a:xfrm>
          <a:off x="0" y="3900"/>
          <a:ext cx="9090598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Achievements so far</a:t>
          </a:r>
          <a:endParaRPr lang="en-US" sz="4200" kern="1200" dirty="0"/>
        </a:p>
      </dsp:txBody>
      <dsp:txXfrm>
        <a:off x="47976" y="51876"/>
        <a:ext cx="8994646" cy="886847"/>
      </dsp:txXfrm>
    </dsp:sp>
  </dsp:spTree>
</dsp:drawing>
</file>

<file path=ppt/diagrams/drawing4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77A49D-A4DD-4A89-B6E1-8ECADD44ECFD}">
      <dsp:nvSpPr>
        <dsp:cNvPr id="0" name=""/>
        <dsp:cNvSpPr/>
      </dsp:nvSpPr>
      <dsp:spPr>
        <a:xfrm>
          <a:off x="0" y="3900"/>
          <a:ext cx="9090598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NPCDCS in </a:t>
          </a:r>
          <a:r>
            <a:rPr lang="en-US" sz="4200" b="1" kern="1200" dirty="0" err="1" smtClean="0"/>
            <a:t>Wardha</a:t>
          </a:r>
          <a:r>
            <a:rPr lang="en-US" sz="4200" b="1" kern="1200" dirty="0" smtClean="0"/>
            <a:t> District</a:t>
          </a:r>
          <a:endParaRPr lang="en-US" sz="4200" kern="1200" dirty="0"/>
        </a:p>
      </dsp:txBody>
      <dsp:txXfrm>
        <a:off x="47976" y="51876"/>
        <a:ext cx="8994646" cy="886847"/>
      </dsp:txXfrm>
    </dsp:sp>
  </dsp:spTree>
</dsp:drawing>
</file>

<file path=ppt/diagrams/drawing4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C4A140B-4D24-4E72-9500-C7C544B952E7}">
      <dsp:nvSpPr>
        <dsp:cNvPr id="0" name=""/>
        <dsp:cNvSpPr/>
      </dsp:nvSpPr>
      <dsp:spPr>
        <a:xfrm>
          <a:off x="0" y="1567"/>
          <a:ext cx="8395015" cy="98746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smtClean="0"/>
            <a:t>References</a:t>
          </a:r>
          <a:endParaRPr lang="en-US" sz="4200" kern="1200"/>
        </a:p>
      </dsp:txBody>
      <dsp:txXfrm>
        <a:off x="48204" y="49771"/>
        <a:ext cx="8298607" cy="891057"/>
      </dsp:txXfrm>
    </dsp:sp>
  </dsp:spTree>
</dsp:drawing>
</file>

<file path=ppt/diagrams/drawing4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86AA836-6B2A-48A9-9C98-5FA442ECB153}">
      <dsp:nvSpPr>
        <dsp:cNvPr id="0" name=""/>
        <dsp:cNvSpPr/>
      </dsp:nvSpPr>
      <dsp:spPr>
        <a:xfrm>
          <a:off x="0" y="3900"/>
          <a:ext cx="8823246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References cont.</a:t>
          </a:r>
          <a:endParaRPr lang="en-US" sz="4200" kern="1200" dirty="0"/>
        </a:p>
      </dsp:txBody>
      <dsp:txXfrm>
        <a:off x="47976" y="51876"/>
        <a:ext cx="8727294" cy="88684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F229BA-6C8F-4FBE-8C8E-EE78A7E3EEB8}">
      <dsp:nvSpPr>
        <dsp:cNvPr id="0" name=""/>
        <dsp:cNvSpPr/>
      </dsp:nvSpPr>
      <dsp:spPr>
        <a:xfrm>
          <a:off x="0" y="3900"/>
          <a:ext cx="8478965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Burden of disease</a:t>
          </a:r>
          <a:endParaRPr lang="en-US" sz="4200" kern="1200" dirty="0"/>
        </a:p>
      </dsp:txBody>
      <dsp:txXfrm>
        <a:off x="47976" y="51876"/>
        <a:ext cx="8383013" cy="88684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C5D32F-2C15-46D1-8D11-930A02B2BA8F}">
      <dsp:nvSpPr>
        <dsp:cNvPr id="0" name=""/>
        <dsp:cNvSpPr/>
      </dsp:nvSpPr>
      <dsp:spPr>
        <a:xfrm>
          <a:off x="71979" y="76198"/>
          <a:ext cx="8767519" cy="9202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/>
            <a:t>Distribution of CVD deaths due to heart attacks, strokes and other types of cardiovascular diseases</a:t>
          </a:r>
          <a:endParaRPr lang="en-US" sz="2800" b="1" kern="1200" dirty="0"/>
        </a:p>
      </dsp:txBody>
      <dsp:txXfrm>
        <a:off x="116903" y="121122"/>
        <a:ext cx="8677671" cy="830432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9BA402-03DC-4F81-A43B-47A9BDA15A39}">
      <dsp:nvSpPr>
        <dsp:cNvPr id="0" name=""/>
        <dsp:cNvSpPr/>
      </dsp:nvSpPr>
      <dsp:spPr>
        <a:xfrm>
          <a:off x="0" y="3900"/>
          <a:ext cx="8563754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South East Asia</a:t>
          </a:r>
          <a:endParaRPr lang="en-US" sz="4200" kern="1200" dirty="0"/>
        </a:p>
      </dsp:txBody>
      <dsp:txXfrm>
        <a:off x="47976" y="51876"/>
        <a:ext cx="8467802" cy="88684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7F45F-17BF-45D6-A708-ACD2C1B29298}">
      <dsp:nvSpPr>
        <dsp:cNvPr id="0" name=""/>
        <dsp:cNvSpPr/>
      </dsp:nvSpPr>
      <dsp:spPr>
        <a:xfrm>
          <a:off x="0" y="3900"/>
          <a:ext cx="8229599" cy="982799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200" b="1" kern="1200" dirty="0" smtClean="0"/>
            <a:t>India </a:t>
          </a:r>
          <a:endParaRPr lang="en-US" sz="4200" kern="1200" dirty="0"/>
        </a:p>
      </dsp:txBody>
      <dsp:txXfrm>
        <a:off x="47976" y="51876"/>
        <a:ext cx="8133647" cy="886847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67F45F-17BF-45D6-A708-ACD2C1B29298}">
      <dsp:nvSpPr>
        <dsp:cNvPr id="0" name=""/>
        <dsp:cNvSpPr/>
      </dsp:nvSpPr>
      <dsp:spPr>
        <a:xfrm>
          <a:off x="0" y="65147"/>
          <a:ext cx="8649393" cy="7754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0" tIns="114300" rIns="114300" bIns="1143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000" b="1" kern="1200" dirty="0" smtClean="0"/>
            <a:t>Major causes of death in India: Male </a:t>
          </a:r>
          <a:r>
            <a:rPr lang="en-US" sz="3000" b="1" kern="1200" dirty="0" err="1" smtClean="0"/>
            <a:t>vs</a:t>
          </a:r>
          <a:r>
            <a:rPr lang="en-US" sz="3000" b="1" kern="1200" dirty="0" smtClean="0"/>
            <a:t> Female </a:t>
          </a:r>
          <a:endParaRPr lang="en-US" sz="3000" kern="1200" dirty="0"/>
        </a:p>
      </dsp:txBody>
      <dsp:txXfrm>
        <a:off x="37854" y="103001"/>
        <a:ext cx="8573685" cy="6997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Process7">
  <dgm:title val=""/>
  <dgm:desc val=""/>
  <dgm:catLst>
    <dgm:cat type="process" pri="21000"/>
    <dgm:cat type="lis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23" srcId="2" destId="21" srcOrd="0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Node" refType="h"/>
      <dgm:constr type="w" for="ch" forName="compositeNode" refType="w"/>
      <dgm:constr type="w" for="ch" forName="hSp" refType="w" refFor="ch" refForName="compositeNode" fact="-0.035"/>
      <dgm:constr type="w" for="des" forName="simulatedConn" refType="w" refFor="ch" refForName="compositeNode" fact="0.15"/>
      <dgm:constr type="h" for="des" forName="simulatedConn" refType="w" refFor="des" refForName="simulatedConn"/>
      <dgm:constr type="h" for="des" forName="vSp1" refType="w" refFor="ch" refForName="compositeNode" fact="0.8"/>
      <dgm:constr type="h" for="des" forName="vSp2" refType="w" refFor="ch" refForName="compositeNode" fact="0.07"/>
      <dgm:constr type="w" for="ch" forName="vProcSp" refType="w" refFor="des" refForName="simulatedConn" op="equ"/>
      <dgm:constr type="h" for="ch" forName="vProcSp" refType="h" refFor="ch" refForName="compositeNode" op="equ"/>
      <dgm:constr type="w" for="ch" forName="sibTrans" refType="w" refFor="ch" refForName="compositeNode" fact="-0.08"/>
      <dgm:constr type="primFontSz" for="des" forName="parentNode" op="equ"/>
      <dgm:constr type="primFontSz" for="des" forName="childNode" op="equ"/>
    </dgm:constrLst>
    <dgm:ruleLst/>
    <dgm:forEach name="Name4" axis="ch" ptType="node">
      <dgm:layoutNode name="compositeNode">
        <dgm:varLst>
          <dgm:bulletEnabled val="1"/>
        </dgm:varLst>
        <dgm:alg type="composite"/>
        <dgm:choose name="Name5">
          <dgm:if name="Name6" func="var" arg="dir" op="equ" val="norm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l" for="ch" forName="bgRect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l" for="ch" forName="parentNode"/>
              <dgm:constr type="r" for="ch" forName="childNode" refType="r" refFor="ch" refForName="bgRect" fact="0.945"/>
              <dgm:constr type="h" for="ch" forName="childNode" refType="h" refFor="ch" refForName="bgRect" op="equ"/>
              <dgm:constr type="t" for="ch" forName="childNode"/>
              <dgm:constr type="l" for="ch" forName="childNode" refType="r" refFor="ch" refForName="parentNode"/>
            </dgm:constrLst>
          </dgm:if>
          <dgm:else name="Name7">
            <dgm:constrLst>
              <dgm:constr type="h" refType="w" op="lte" fact="1.2"/>
              <dgm:constr type="w" for="ch" forName="bgRect" refType="w"/>
              <dgm:constr type="h" for="ch" forName="bgRect" refType="h"/>
              <dgm:constr type="t" for="ch" forName="bgRect"/>
              <dgm:constr type="r" for="ch" forName="bgRect" refType="w"/>
              <dgm:constr type="w" for="ch" forName="parentNode" refType="w" refFor="ch" refForName="bgRect" fact="0.2"/>
              <dgm:constr type="h" for="ch" forName="parentNode" refType="h" fact="0.82"/>
              <dgm:constr type="t" for="ch" forName="parentNode"/>
              <dgm:constr type="r" for="ch" forName="parentNode" refType="w"/>
              <dgm:constr type="h" for="ch" forName="childNode" refType="h" refFor="ch" refForName="bgRect"/>
              <dgm:constr type="t" for="ch" forName="childNode"/>
              <dgm:constr type="r" for="ch" forName="childNode" refType="l" refFor="ch" refForName="parentNode"/>
              <dgm:constr type="l" for="ch" forName="childNode" refType="w" refFor="ch" refForName="bgRect" fact="0.055"/>
            </dgm:constrLst>
          </dgm:else>
        </dgm:choose>
        <dgm:ruleLst>
          <dgm:rule type="w" for="ch" forName="childNode" val="NaN" fact="NaN" max="30"/>
        </dgm:ruleLst>
        <dgm:layoutNode name="bgRect" styleLbl="node1">
          <dgm:alg type="sp"/>
          <dgm:shape xmlns:r="http://schemas.openxmlformats.org/officeDocument/2006/relationships" type="roundRect" r:blip="" zOrderOff="-1">
            <dgm:adjLst>
              <dgm:adj idx="1" val="0.05"/>
            </dgm:adjLst>
          </dgm:shape>
          <dgm:presOf axis="self"/>
          <dgm:constrLst/>
          <dgm:ruleLst/>
        </dgm:layoutNode>
        <dgm:layoutNode name="parentNode" styleLbl="node1">
          <dgm:varLst>
            <dgm:chMax val="0"/>
            <dgm:bulletEnabled val="1"/>
          </dgm:varLst>
          <dgm:presOf axis="self"/>
          <dgm:choose name="Name8">
            <dgm:if name="Name9" func="var" arg="dir" op="equ" val="norm">
              <dgm:alg type="tx">
                <dgm:param type="autoTxRot" val="grav"/>
                <dgm:param type="txAnchorVert" val="t"/>
                <dgm:param type="parTxLTRAlign" val="r"/>
                <dgm:param type="parTxRTLAlign" val="r"/>
              </dgm:alg>
              <dgm:shape xmlns:r="http://schemas.openxmlformats.org/officeDocument/2006/relationships" rot="270" type="rect" r:blip="" hideGeom="1">
                <dgm:adjLst/>
              </dgm:shape>
              <dgm:constrLst>
                <dgm:constr type="primFontSz" val="65"/>
                <dgm:constr type="lMarg"/>
                <dgm:constr type="rMarg" refType="primFontSz" fact="0.35"/>
                <dgm:constr type="tMarg" refType="primFontSz" fact="0.27"/>
                <dgm:constr type="bMarg"/>
              </dgm:constrLst>
            </dgm:if>
            <dgm:else name="Name10">
              <dgm:alg type="tx">
                <dgm:param type="autoTxRot" val="grav"/>
                <dgm:param type="txAnchorVert" val="t"/>
                <dgm:param type="parTxLTRAlign" val="l"/>
                <dgm:param type="parTxRTLAlign" val="l"/>
              </dgm:alg>
              <dgm:shape xmlns:r="http://schemas.openxmlformats.org/officeDocument/2006/relationships" rot="90" type="rect" r:blip="" hideGeom="1">
                <dgm:adjLst/>
              </dgm:shape>
              <dgm:constrLst>
                <dgm:constr type="primFontSz" val="65"/>
                <dgm:constr type="lMarg" refType="primFontSz" fact="0.35"/>
                <dgm:constr type="rMarg"/>
                <dgm:constr type="tMarg" refType="primFontSz" fact="0.27"/>
                <dgm:constr type="bMarg"/>
              </dgm:constrLst>
            </dgm:else>
          </dgm:choose>
          <dgm:ruleLst>
            <dgm:rule type="primFontSz" val="5" fact="NaN" max="NaN"/>
          </dgm:ruleLst>
        </dgm:layoutNode>
        <dgm:choose name="Name11">
          <dgm:if name="Name12" axis="ch" ptType="node" func="cnt" op="gte" val="1">
            <dgm:layoutNode name="childNode" styleLbl="node1" moveWith="bgRect">
              <dgm:varLst>
                <dgm:bulletEnabled val="1"/>
              </dgm:varLst>
              <dgm:alg type="tx">
                <dgm:param type="parTxLTRAlign" val="l"/>
                <dgm:param type="parTxRTLAlign" val="r"/>
                <dgm:param type="txAnchorVert" val="t"/>
              </dgm:alg>
              <dgm:shape xmlns:r="http://schemas.openxmlformats.org/officeDocument/2006/relationships" type="rect" r:blip="" hideGeom="1">
                <dgm:adjLst/>
              </dgm:shape>
              <dgm:presOf axis="des" ptType="node"/>
              <dgm:constrLst>
                <dgm:constr type="primFontSz" val="65"/>
                <dgm:constr type="lMarg"/>
                <dgm:constr type="bMarg"/>
                <dgm:constr type="tMarg" refType="primFontSz" fact="0.27"/>
                <dgm:constr type="rMarg"/>
              </dgm:constrLst>
              <dgm:ruleLst>
                <dgm:rule type="prim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h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vProcSp" moveWith="bgRec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vSp1" refType="w"/>
            <dgm:constr type="w" for="ch" forName="simulatedConn" refType="w"/>
            <dgm:constr type="w" for="ch" forName="vSp2" refType="w"/>
          </dgm:constrLst>
          <dgm:ruleLst/>
          <dgm:layoutNode name="vSp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simulatedConn" styleLbl="solidFgAcc1">
            <dgm:alg type="sp"/>
            <dgm:choose name="Name15">
              <dgm:if name="Name16" func="var" arg="dir" op="equ" val="norm">
                <dgm:shape xmlns:r="http://schemas.openxmlformats.org/officeDocument/2006/relationships" rot="90" type="flowChartExtract" r:blip="">
                  <dgm:adjLst/>
                </dgm:shape>
              </dgm:if>
              <dgm:else name="Name17">
                <dgm:shape xmlns:r="http://schemas.openxmlformats.org/officeDocument/2006/relationships" rot="-90" type="flowChartExtract" r:blip="">
                  <dgm:adjLst/>
                </dgm:shape>
              </dgm:else>
            </dgm:choose>
            <dgm:presOf/>
            <dgm:constrLst/>
            <dgm:ruleLst/>
          </dgm:layoutNode>
          <dgm:layoutNode name="vSp2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0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4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4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0.16667</cdr:x>
      <cdr:y>0.06174</cdr:y>
    </cdr:from>
    <cdr:to>
      <cdr:x>0.30556</cdr:x>
      <cdr:y>0.15434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371600" y="304800"/>
          <a:ext cx="1143000" cy="457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2000" dirty="0" smtClean="0"/>
            <a:t>Injuries </a:t>
          </a:r>
          <a:endParaRPr lang="en-US" sz="2000" dirty="0"/>
        </a:p>
      </cdr:txBody>
    </cdr:sp>
  </cdr:relSizeAnchor>
  <cdr:relSizeAnchor xmlns:cdr="http://schemas.openxmlformats.org/drawingml/2006/chartDrawing">
    <cdr:from>
      <cdr:x>0.03704</cdr:x>
      <cdr:y>0.16977</cdr:y>
    </cdr:from>
    <cdr:to>
      <cdr:x>0.15741</cdr:x>
      <cdr:y>0.33955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04800" y="838200"/>
          <a:ext cx="990600" cy="8382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600" dirty="0" smtClean="0"/>
            <a:t>Other NCDs</a:t>
          </a:r>
          <a:endParaRPr lang="en-US" sz="16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0.15741</cdr:x>
      <cdr:y>0.0926</cdr:y>
    </cdr:from>
    <cdr:to>
      <cdr:x>0.2963</cdr:x>
      <cdr:y>0.15434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295400" y="457200"/>
          <a:ext cx="1143000" cy="3048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800" b="1" dirty="0" smtClean="0"/>
            <a:t>Injuries</a:t>
          </a:r>
        </a:p>
        <a:p xmlns:a="http://schemas.openxmlformats.org/drawingml/2006/main">
          <a:endParaRPr lang="en-US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7E86F8-568D-418C-BD0E-E0B4A81555EC}" type="datetimeFigureOut">
              <a:rPr lang="en-US" smtClean="0"/>
              <a:t>4/25/2013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EA377A-F1E5-4023-AFA6-D10B74A8C5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1117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EA377A-F1E5-4023-AFA6-D10B74A8C5D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2842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64999">
              <a:srgbClr val="F0EBD5"/>
            </a:gs>
            <a:gs pos="100000">
              <a:srgbClr val="D1C39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7" Type="http://schemas.openxmlformats.org/officeDocument/2006/relationships/chart" Target="../charts/chart6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3.xml"/><Relationship Id="rId3" Type="http://schemas.openxmlformats.org/officeDocument/2006/relationships/diagramLayout" Target="../diagrams/layout12.xml"/><Relationship Id="rId7" Type="http://schemas.openxmlformats.org/officeDocument/2006/relationships/diagramData" Target="../diagrams/data13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microsoft.com/office/2007/relationships/diagramDrawing" Target="../diagrams/drawing13.xml"/><Relationship Id="rId5" Type="http://schemas.openxmlformats.org/officeDocument/2006/relationships/diagramColors" Target="../diagrams/colors12.xml"/><Relationship Id="rId10" Type="http://schemas.openxmlformats.org/officeDocument/2006/relationships/diagramColors" Target="../diagrams/colors13.xml"/><Relationship Id="rId4" Type="http://schemas.openxmlformats.org/officeDocument/2006/relationships/diagramQuickStyle" Target="../diagrams/quickStyle12.xml"/><Relationship Id="rId9" Type="http://schemas.openxmlformats.org/officeDocument/2006/relationships/diagramQuickStyle" Target="../diagrams/quickStyl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8.xml"/><Relationship Id="rId3" Type="http://schemas.openxmlformats.org/officeDocument/2006/relationships/diagramLayout" Target="../diagrams/layout27.xml"/><Relationship Id="rId7" Type="http://schemas.openxmlformats.org/officeDocument/2006/relationships/diagramData" Target="../diagrams/data28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11" Type="http://schemas.microsoft.com/office/2007/relationships/diagramDrawing" Target="../diagrams/drawing28.xml"/><Relationship Id="rId5" Type="http://schemas.openxmlformats.org/officeDocument/2006/relationships/diagramColors" Target="../diagrams/colors27.xml"/><Relationship Id="rId10" Type="http://schemas.openxmlformats.org/officeDocument/2006/relationships/diagramColors" Target="../diagrams/colors28.xml"/><Relationship Id="rId4" Type="http://schemas.openxmlformats.org/officeDocument/2006/relationships/diagramQuickStyle" Target="../diagrams/quickStyle27.xml"/><Relationship Id="rId9" Type="http://schemas.openxmlformats.org/officeDocument/2006/relationships/diagramQuickStyle" Target="../diagrams/quickStyl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0.xml"/><Relationship Id="rId2" Type="http://schemas.openxmlformats.org/officeDocument/2006/relationships/diagramData" Target="../diagrams/data3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0.xml"/><Relationship Id="rId5" Type="http://schemas.openxmlformats.org/officeDocument/2006/relationships/diagramColors" Target="../diagrams/colors30.xml"/><Relationship Id="rId4" Type="http://schemas.openxmlformats.org/officeDocument/2006/relationships/diagramQuickStyle" Target="../diagrams/quickStyle30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1.xml"/><Relationship Id="rId2" Type="http://schemas.openxmlformats.org/officeDocument/2006/relationships/diagramData" Target="../diagrams/data3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1.xml"/><Relationship Id="rId5" Type="http://schemas.openxmlformats.org/officeDocument/2006/relationships/diagramColors" Target="../diagrams/colors31.xml"/><Relationship Id="rId4" Type="http://schemas.openxmlformats.org/officeDocument/2006/relationships/diagramQuickStyle" Target="../diagrams/quickStyle3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2.xml"/><Relationship Id="rId7" Type="http://schemas.openxmlformats.org/officeDocument/2006/relationships/image" Target="../media/image5.png"/><Relationship Id="rId2" Type="http://schemas.openxmlformats.org/officeDocument/2006/relationships/diagramData" Target="../diagrams/data3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2.xml"/><Relationship Id="rId5" Type="http://schemas.openxmlformats.org/officeDocument/2006/relationships/diagramColors" Target="../diagrams/colors32.xml"/><Relationship Id="rId4" Type="http://schemas.openxmlformats.org/officeDocument/2006/relationships/diagramQuickStyle" Target="../diagrams/quickStyle3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3.xml"/><Relationship Id="rId2" Type="http://schemas.openxmlformats.org/officeDocument/2006/relationships/diagramData" Target="../diagrams/data3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3.xml"/><Relationship Id="rId5" Type="http://schemas.openxmlformats.org/officeDocument/2006/relationships/diagramColors" Target="../diagrams/colors33.xml"/><Relationship Id="rId4" Type="http://schemas.openxmlformats.org/officeDocument/2006/relationships/diagramQuickStyle" Target="../diagrams/quickStyle3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4.xml"/><Relationship Id="rId2" Type="http://schemas.openxmlformats.org/officeDocument/2006/relationships/diagramData" Target="../diagrams/data34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34.xml"/><Relationship Id="rId5" Type="http://schemas.openxmlformats.org/officeDocument/2006/relationships/diagramColors" Target="../diagrams/colors34.xml"/><Relationship Id="rId4" Type="http://schemas.openxmlformats.org/officeDocument/2006/relationships/diagramQuickStyle" Target="../diagrams/quickStyle3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5.xml"/><Relationship Id="rId2" Type="http://schemas.openxmlformats.org/officeDocument/2006/relationships/diagramData" Target="../diagrams/data3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5.xml"/><Relationship Id="rId5" Type="http://schemas.openxmlformats.org/officeDocument/2006/relationships/diagramColors" Target="../diagrams/colors35.xml"/><Relationship Id="rId4" Type="http://schemas.openxmlformats.org/officeDocument/2006/relationships/diagramQuickStyle" Target="../diagrams/quickStyle35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6.xml"/><Relationship Id="rId2" Type="http://schemas.openxmlformats.org/officeDocument/2006/relationships/diagramData" Target="../diagrams/data3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6.xml"/><Relationship Id="rId5" Type="http://schemas.openxmlformats.org/officeDocument/2006/relationships/diagramColors" Target="../diagrams/colors36.xml"/><Relationship Id="rId4" Type="http://schemas.openxmlformats.org/officeDocument/2006/relationships/diagramQuickStyle" Target="../diagrams/quickStyle36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7.xml"/><Relationship Id="rId2" Type="http://schemas.openxmlformats.org/officeDocument/2006/relationships/diagramData" Target="../diagrams/data3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7.xml"/><Relationship Id="rId5" Type="http://schemas.openxmlformats.org/officeDocument/2006/relationships/diagramColors" Target="../diagrams/colors37.xml"/><Relationship Id="rId4" Type="http://schemas.openxmlformats.org/officeDocument/2006/relationships/diagramQuickStyle" Target="../diagrams/quickStyle3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8.xml"/><Relationship Id="rId7" Type="http://schemas.microsoft.com/office/2007/relationships/diagramDrawing" Target="../diagrams/drawing38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8.xml"/><Relationship Id="rId5" Type="http://schemas.openxmlformats.org/officeDocument/2006/relationships/diagramQuickStyle" Target="../diagrams/quickStyle38.xml"/><Relationship Id="rId4" Type="http://schemas.openxmlformats.org/officeDocument/2006/relationships/diagramLayout" Target="../diagrams/layout3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7" Type="http://schemas.openxmlformats.org/officeDocument/2006/relationships/chart" Target="../charts/chart1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9.xml"/><Relationship Id="rId2" Type="http://schemas.openxmlformats.org/officeDocument/2006/relationships/diagramData" Target="../diagrams/data3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9.xml"/><Relationship Id="rId5" Type="http://schemas.openxmlformats.org/officeDocument/2006/relationships/diagramColors" Target="../diagrams/colors39.xml"/><Relationship Id="rId4" Type="http://schemas.openxmlformats.org/officeDocument/2006/relationships/diagramQuickStyle" Target="../diagrams/quickStyle39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0.xml"/><Relationship Id="rId2" Type="http://schemas.openxmlformats.org/officeDocument/2006/relationships/diagramData" Target="../diagrams/data4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0.xml"/><Relationship Id="rId5" Type="http://schemas.openxmlformats.org/officeDocument/2006/relationships/diagramColors" Target="../diagrams/colors40.xml"/><Relationship Id="rId4" Type="http://schemas.openxmlformats.org/officeDocument/2006/relationships/diagramQuickStyle" Target="../diagrams/quickStyle4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1.xml"/><Relationship Id="rId7" Type="http://schemas.microsoft.com/office/2007/relationships/diagramDrawing" Target="../diagrams/drawing41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1.xml"/><Relationship Id="rId5" Type="http://schemas.openxmlformats.org/officeDocument/2006/relationships/diagramQuickStyle" Target="../diagrams/quickStyle41.xml"/><Relationship Id="rId4" Type="http://schemas.openxmlformats.org/officeDocument/2006/relationships/diagramLayout" Target="../diagrams/layout4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2.xml"/><Relationship Id="rId7" Type="http://schemas.microsoft.com/office/2007/relationships/diagramDrawing" Target="../diagrams/drawing4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2.xml"/><Relationship Id="rId5" Type="http://schemas.openxmlformats.org/officeDocument/2006/relationships/diagramQuickStyle" Target="../diagrams/quickStyle42.xml"/><Relationship Id="rId4" Type="http://schemas.openxmlformats.org/officeDocument/2006/relationships/diagramLayout" Target="../diagrams/layout4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3.xml"/><Relationship Id="rId7" Type="http://schemas.microsoft.com/office/2007/relationships/diagramDrawing" Target="../diagrams/drawing43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3.xml"/><Relationship Id="rId5" Type="http://schemas.openxmlformats.org/officeDocument/2006/relationships/diagramQuickStyle" Target="../diagrams/quickStyle43.xml"/><Relationship Id="rId4" Type="http://schemas.openxmlformats.org/officeDocument/2006/relationships/diagramLayout" Target="../diagrams/layout4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4.xml"/><Relationship Id="rId7" Type="http://schemas.microsoft.com/office/2007/relationships/diagramDrawing" Target="../diagrams/drawing4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4.xml"/><Relationship Id="rId5" Type="http://schemas.openxmlformats.org/officeDocument/2006/relationships/diagramQuickStyle" Target="../diagrams/quickStyle44.xml"/><Relationship Id="rId4" Type="http://schemas.openxmlformats.org/officeDocument/2006/relationships/diagramLayout" Target="../diagrams/layout4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5.xml"/><Relationship Id="rId2" Type="http://schemas.openxmlformats.org/officeDocument/2006/relationships/diagramData" Target="../diagrams/data4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5.xml"/><Relationship Id="rId5" Type="http://schemas.openxmlformats.org/officeDocument/2006/relationships/diagramColors" Target="../diagrams/colors45.xml"/><Relationship Id="rId4" Type="http://schemas.openxmlformats.org/officeDocument/2006/relationships/diagramQuickStyle" Target="../diagrams/quickStyle45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6.xml"/><Relationship Id="rId2" Type="http://schemas.openxmlformats.org/officeDocument/2006/relationships/diagramData" Target="../diagrams/data4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6.xml"/><Relationship Id="rId5" Type="http://schemas.openxmlformats.org/officeDocument/2006/relationships/diagramColors" Target="../diagrams/colors46.xml"/><Relationship Id="rId4" Type="http://schemas.openxmlformats.org/officeDocument/2006/relationships/diagramQuickStyle" Target="../diagrams/quickStyle46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chart" Target="../charts/chart3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7" Type="http://schemas.openxmlformats.org/officeDocument/2006/relationships/chart" Target="../charts/chart5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33588" y="1786133"/>
            <a:ext cx="9211176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kern="1200" dirty="0" smtClean="0">
                <a:ln w="11430"/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Epidemiology of</a:t>
            </a:r>
            <a:br>
              <a:rPr lang="en-US" sz="6000" b="1" kern="1200" dirty="0" smtClean="0">
                <a:ln w="11430"/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</a:br>
            <a:r>
              <a:rPr lang="en-US" sz="6000" b="1" kern="1200" dirty="0" smtClean="0">
                <a:ln w="11430"/>
                <a:solidFill>
                  <a:schemeClr val="bg1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cardiovascular disorders</a:t>
            </a:r>
            <a:endParaRPr lang="en-US" sz="4400" b="1" dirty="0">
              <a:ln w="11430"/>
              <a:solidFill>
                <a:schemeClr val="bg1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Comic Sans MS" pitchFamily="66" charset="0"/>
            </a:endParaRPr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3938766106"/>
              </p:ext>
            </p:extLst>
          </p:nvPr>
        </p:nvGraphicFramePr>
        <p:xfrm>
          <a:off x="4038600" y="4953000"/>
          <a:ext cx="4264694" cy="461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2974479691"/>
              </p:ext>
            </p:extLst>
          </p:nvPr>
        </p:nvGraphicFramePr>
        <p:xfrm>
          <a:off x="4862765" y="5634335"/>
          <a:ext cx="3900235" cy="461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849130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Graphic spid="10" grpId="0">
        <p:bldAsOne/>
      </p:bldGraphic>
      <p:bldGraphic spid="11" grpId="0">
        <p:bldAsOne/>
      </p:bldGraphic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538221595"/>
              </p:ext>
            </p:extLst>
          </p:nvPr>
        </p:nvGraphicFramePr>
        <p:xfrm>
          <a:off x="116261" y="152400"/>
          <a:ext cx="8911478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949213722"/>
              </p:ext>
            </p:extLst>
          </p:nvPr>
        </p:nvGraphicFramePr>
        <p:xfrm>
          <a:off x="457200" y="1425575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4800600" y="6400800"/>
            <a:ext cx="3962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Million death study 2009</a:t>
            </a:r>
          </a:p>
        </p:txBody>
      </p:sp>
    </p:spTree>
    <p:extLst>
      <p:ext uri="{BB962C8B-B14F-4D97-AF65-F5344CB8AC3E}">
        <p14:creationId xmlns:p14="http://schemas.microsoft.com/office/powerpoint/2010/main" val="2255334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India Transition to NCD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514600"/>
            <a:ext cx="3864142" cy="312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2544160"/>
            <a:ext cx="3445366" cy="30946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5800" y="1600200"/>
            <a:ext cx="342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Disease burden estimates-1990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76800" y="16002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Disease burden estimate-2020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09800" y="6172200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Nutrition transition in India,1947-2007,Ministry of women and child welfare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989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04057" y="1864355"/>
            <a:ext cx="8735887" cy="3774445"/>
          </a:xfrm>
        </p:spPr>
        <p:txBody>
          <a:bodyPr>
            <a:normAutofit/>
          </a:bodyPr>
          <a:lstStyle/>
          <a:p>
            <a:r>
              <a:rPr lang="en-US" dirty="0" smtClean="0"/>
              <a:t>Maharashtra </a:t>
            </a:r>
            <a:r>
              <a:rPr lang="en-US" dirty="0" err="1" smtClean="0"/>
              <a:t>Sevagram</a:t>
            </a:r>
            <a:r>
              <a:rPr lang="en-US" dirty="0" smtClean="0"/>
              <a:t>: Prevalence of CHD in 1988 is </a:t>
            </a:r>
            <a:r>
              <a:rPr lang="en-US" sz="3200" u="sng" dirty="0" smtClean="0"/>
              <a:t>4.36</a:t>
            </a:r>
            <a:r>
              <a:rPr lang="en-US" sz="3200" dirty="0" smtClean="0"/>
              <a:t>%</a:t>
            </a:r>
            <a:endParaRPr lang="en-US" dirty="0" smtClean="0"/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Wardha</a:t>
            </a:r>
            <a:r>
              <a:rPr lang="en-US" dirty="0"/>
              <a:t>:</a:t>
            </a:r>
            <a:r>
              <a:rPr lang="en-US" dirty="0" smtClean="0"/>
              <a:t> </a:t>
            </a:r>
            <a:r>
              <a:rPr lang="en-US" dirty="0"/>
              <a:t>Out of  7,42,736 </a:t>
            </a:r>
            <a:r>
              <a:rPr lang="en-US" dirty="0" smtClean="0"/>
              <a:t>population</a:t>
            </a:r>
            <a:br>
              <a:rPr lang="en-US" dirty="0" smtClean="0"/>
            </a:br>
            <a:r>
              <a:rPr lang="en-US" dirty="0" smtClean="0"/>
              <a:t>(&gt;</a:t>
            </a:r>
            <a:r>
              <a:rPr lang="en-US" dirty="0"/>
              <a:t>30 </a:t>
            </a:r>
            <a:r>
              <a:rPr lang="en-US" dirty="0" err="1" smtClean="0"/>
              <a:t>yr</a:t>
            </a:r>
            <a:r>
              <a:rPr lang="en-US" dirty="0"/>
              <a:t> </a:t>
            </a:r>
            <a:r>
              <a:rPr lang="en-US" dirty="0" smtClean="0"/>
              <a:t>old &amp; </a:t>
            </a:r>
            <a:r>
              <a:rPr lang="en-US" dirty="0"/>
              <a:t>pregnant mothers) </a:t>
            </a:r>
            <a:r>
              <a:rPr lang="en-US" dirty="0" smtClean="0"/>
              <a:t>screened,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/>
              <a:t>suspected cases </a:t>
            </a:r>
            <a:r>
              <a:rPr lang="en-US" dirty="0" smtClean="0"/>
              <a:t>of </a:t>
            </a:r>
            <a:br>
              <a:rPr lang="en-US" dirty="0" smtClean="0"/>
            </a:br>
            <a:r>
              <a:rPr lang="en-US" dirty="0" smtClean="0"/>
              <a:t>HT </a:t>
            </a:r>
            <a:r>
              <a:rPr lang="en-US" dirty="0"/>
              <a:t>is </a:t>
            </a:r>
            <a:r>
              <a:rPr lang="en-US" dirty="0" smtClean="0"/>
              <a:t>23,047 </a:t>
            </a:r>
            <a:r>
              <a:rPr lang="en-US" dirty="0"/>
              <a:t>(3.1%)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&amp; </a:t>
            </a:r>
            <a:r>
              <a:rPr lang="en-US" dirty="0"/>
              <a:t>of Diabetes </a:t>
            </a:r>
            <a:r>
              <a:rPr lang="en-US" dirty="0" smtClean="0"/>
              <a:t>is </a:t>
            </a:r>
            <a:r>
              <a:rPr lang="en-US" dirty="0"/>
              <a:t>19,779 (2.66</a:t>
            </a:r>
            <a:r>
              <a:rPr lang="en-US" dirty="0" smtClean="0"/>
              <a:t>%).</a:t>
            </a:r>
            <a:br>
              <a:rPr lang="en-US" dirty="0" smtClean="0"/>
            </a:br>
            <a:r>
              <a:rPr lang="en-US" sz="2400" dirty="0" smtClean="0"/>
              <a:t>(</a:t>
            </a:r>
            <a:r>
              <a:rPr lang="en-US" sz="2400" dirty="0"/>
              <a:t>NPCDCS)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2746422400"/>
              </p:ext>
            </p:extLst>
          </p:nvPr>
        </p:nvGraphicFramePr>
        <p:xfrm>
          <a:off x="609600" y="2286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133843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Graphic spid="6" grpId="0">
        <p:bldAsOne/>
      </p:bldGraphic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514600"/>
            <a:ext cx="8229600" cy="9144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Analytical Epidemiology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9813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02606584"/>
              </p:ext>
            </p:extLst>
          </p:nvPr>
        </p:nvGraphicFramePr>
        <p:xfrm>
          <a:off x="247304" y="152400"/>
          <a:ext cx="8649393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368279258"/>
              </p:ext>
            </p:extLst>
          </p:nvPr>
        </p:nvGraphicFramePr>
        <p:xfrm>
          <a:off x="457200" y="6096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37870" y="4648200"/>
            <a:ext cx="77917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Other factors: Family history/ Hereditary Fetal programming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239000" y="2598003"/>
            <a:ext cx="895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CVD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7700" y="1295400"/>
            <a:ext cx="7696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Chain </a:t>
            </a:r>
            <a:r>
              <a:rPr lang="en-US" sz="2400" dirty="0"/>
              <a:t> </a:t>
            </a:r>
            <a:r>
              <a:rPr lang="en-US" sz="2400" dirty="0" smtClean="0"/>
              <a:t>from determinants  to health outcome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09800" y="5486400"/>
            <a:ext cx="67643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</a:t>
            </a:r>
            <a:r>
              <a:rPr lang="en-US" dirty="0" smtClean="0"/>
              <a:t> WHO </a:t>
            </a:r>
            <a:r>
              <a:rPr lang="en-US" dirty="0"/>
              <a:t>(2013). </a:t>
            </a:r>
            <a:r>
              <a:rPr lang="en-US" i="1" dirty="0"/>
              <a:t>A global brief on high blood pressure (hypertension): preventing heart disease, strokes and </a:t>
            </a:r>
            <a:r>
              <a:rPr lang="en-US" i="1" dirty="0" smtClean="0"/>
              <a:t>kidney failure</a:t>
            </a:r>
            <a:r>
              <a:rPr lang="en-US" i="1" dirty="0"/>
              <a:t>. </a:t>
            </a:r>
            <a:r>
              <a:rPr lang="en-US" dirty="0"/>
              <a:t>Geneva.</a:t>
            </a:r>
          </a:p>
        </p:txBody>
      </p:sp>
    </p:spTree>
    <p:extLst>
      <p:ext uri="{BB962C8B-B14F-4D97-AF65-F5344CB8AC3E}">
        <p14:creationId xmlns:p14="http://schemas.microsoft.com/office/powerpoint/2010/main" val="548178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5" grpId="0"/>
      <p:bldP spid="6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06646527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63040"/>
            <a:ext cx="8229600" cy="4937760"/>
          </a:xfrm>
        </p:spPr>
        <p:txBody>
          <a:bodyPr/>
          <a:lstStyle/>
          <a:p>
            <a:r>
              <a:rPr lang="en-US" b="1" dirty="0"/>
              <a:t>Globalization</a:t>
            </a:r>
            <a:r>
              <a:rPr lang="en-US" dirty="0" smtClean="0"/>
              <a:t>: Increases the availability of processed foods &amp; diets high in total energy, fats, salts and sugar</a:t>
            </a:r>
          </a:p>
          <a:p>
            <a:r>
              <a:rPr lang="en-US" b="1" dirty="0"/>
              <a:t>Urbanization</a:t>
            </a:r>
            <a:r>
              <a:rPr lang="en-US" dirty="0"/>
              <a:t>: Urban lifestyles </a:t>
            </a:r>
            <a:r>
              <a:rPr lang="en-US" dirty="0" smtClean="0"/>
              <a:t>increases </a:t>
            </a:r>
            <a:r>
              <a:rPr lang="en-US" dirty="0"/>
              <a:t>the risk of </a:t>
            </a:r>
            <a:r>
              <a:rPr lang="en-US" dirty="0" smtClean="0"/>
              <a:t>NCDs.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The ICMR </a:t>
            </a:r>
            <a:r>
              <a:rPr lang="en-US" dirty="0"/>
              <a:t>and WHO multi-centric study </a:t>
            </a:r>
            <a:r>
              <a:rPr lang="en-US" dirty="0" smtClean="0"/>
              <a:t>in India </a:t>
            </a:r>
            <a:r>
              <a:rPr lang="en-US" dirty="0"/>
              <a:t>among men and women aged 15–64 years shows that </a:t>
            </a:r>
            <a:r>
              <a:rPr lang="en-US" dirty="0" err="1"/>
              <a:t>behavioural</a:t>
            </a:r>
            <a:r>
              <a:rPr lang="en-US" dirty="0"/>
              <a:t>, anthropometric and biochemical risk factors of NCDs are </a:t>
            </a:r>
            <a:r>
              <a:rPr lang="en-US" u="sng" dirty="0"/>
              <a:t>more prevalent in urban than in rural areas</a:t>
            </a:r>
            <a:r>
              <a:rPr lang="en-US" dirty="0"/>
              <a:t>.</a:t>
            </a:r>
          </a:p>
          <a:p>
            <a:r>
              <a:rPr lang="en-US" b="1" dirty="0" smtClean="0"/>
              <a:t>Ageing:</a:t>
            </a:r>
            <a:r>
              <a:rPr lang="en-US" dirty="0" smtClean="0"/>
              <a:t> </a:t>
            </a:r>
            <a:r>
              <a:rPr lang="en-US" dirty="0"/>
              <a:t>I</a:t>
            </a:r>
            <a:r>
              <a:rPr lang="en-US" dirty="0" smtClean="0"/>
              <a:t>ndependent </a:t>
            </a:r>
            <a:r>
              <a:rPr lang="en-US" dirty="0"/>
              <a:t>risk factor for </a:t>
            </a:r>
            <a:r>
              <a:rPr lang="en-US" dirty="0" smtClean="0"/>
              <a:t>CVD</a:t>
            </a:r>
            <a:r>
              <a:rPr lang="en-US" dirty="0" smtClean="0">
                <a:solidFill>
                  <a:srgbClr val="C00000"/>
                </a:solidFill>
              </a:rPr>
              <a:t>;  </a:t>
            </a:r>
            <a:r>
              <a:rPr lang="en-US" dirty="0">
                <a:solidFill>
                  <a:srgbClr val="C00000"/>
                </a:solidFill>
              </a:rPr>
              <a:t>risk of stroke doubles every decade after age </a:t>
            </a:r>
            <a:r>
              <a:rPr lang="en-US" dirty="0" smtClean="0">
                <a:solidFill>
                  <a:srgbClr val="C00000"/>
                </a:solidFill>
              </a:rPr>
              <a:t>55</a:t>
            </a:r>
            <a:endParaRPr lang="en-US" dirty="0">
              <a:solidFill>
                <a:srgbClr val="C00000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7464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86840"/>
            <a:ext cx="8229600" cy="493776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Poverty: </a:t>
            </a:r>
          </a:p>
          <a:p>
            <a:r>
              <a:rPr lang="en-US" dirty="0" smtClean="0"/>
              <a:t>In developed world, CVDs and RF originally </a:t>
            </a:r>
            <a:r>
              <a:rPr lang="en-US" dirty="0"/>
              <a:t>more common in upper socioeconomic </a:t>
            </a:r>
            <a:r>
              <a:rPr lang="en-US" dirty="0" smtClean="0"/>
              <a:t>groups </a:t>
            </a:r>
            <a:r>
              <a:rPr lang="en-US" dirty="0"/>
              <a:t>but have gradually become more common in lower socioeconomic </a:t>
            </a:r>
            <a:r>
              <a:rPr lang="en-US" dirty="0" smtClean="0"/>
              <a:t>group</a:t>
            </a:r>
          </a:p>
          <a:p>
            <a:r>
              <a:rPr lang="en-US" dirty="0" smtClean="0"/>
              <a:t>SEAR: </a:t>
            </a:r>
            <a:r>
              <a:rPr lang="en-US" dirty="0"/>
              <a:t>R</a:t>
            </a:r>
            <a:r>
              <a:rPr lang="en-US" dirty="0" smtClean="0"/>
              <a:t>isk </a:t>
            </a:r>
            <a:r>
              <a:rPr lang="en-US" dirty="0"/>
              <a:t>factors </a:t>
            </a:r>
            <a:r>
              <a:rPr lang="en-US" dirty="0" smtClean="0"/>
              <a:t>are equally or </a:t>
            </a:r>
            <a:r>
              <a:rPr lang="en-US" dirty="0"/>
              <a:t>more prevalent in the lower socioeconomic strata of society</a:t>
            </a:r>
            <a:r>
              <a:rPr lang="en-US" dirty="0" smtClean="0"/>
              <a:t>.</a:t>
            </a:r>
          </a:p>
          <a:p>
            <a:r>
              <a:rPr lang="en-US" dirty="0"/>
              <a:t>For example, in Indonesia, hypertension was as common (33%) in the top income quintile as (31%) in the bottom quintile</a:t>
            </a:r>
          </a:p>
        </p:txBody>
      </p:sp>
    </p:spTree>
    <p:extLst>
      <p:ext uri="{BB962C8B-B14F-4D97-AF65-F5344CB8AC3E}">
        <p14:creationId xmlns:p14="http://schemas.microsoft.com/office/powerpoint/2010/main" val="755172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1841"/>
            <a:ext cx="8229600" cy="2460559"/>
          </a:xfrm>
        </p:spPr>
        <p:txBody>
          <a:bodyPr/>
          <a:lstStyle/>
          <a:p>
            <a:r>
              <a:rPr lang="en-US" b="1" dirty="0" smtClean="0"/>
              <a:t>Illiteracy</a:t>
            </a:r>
            <a:r>
              <a:rPr lang="en-US" dirty="0" smtClean="0"/>
              <a:t>: </a:t>
            </a:r>
            <a:r>
              <a:rPr lang="en-US" dirty="0"/>
              <a:t>Studies have revealed that both smoking and smokeless tobacco use are more prevalent among the </a:t>
            </a:r>
            <a:r>
              <a:rPr lang="en-US" dirty="0">
                <a:solidFill>
                  <a:srgbClr val="C00000"/>
                </a:solidFill>
              </a:rPr>
              <a:t>less educated </a:t>
            </a:r>
            <a:r>
              <a:rPr lang="en-US" dirty="0"/>
              <a:t>in Bangladesh, India, Indonesia, Sri Lanka and Thailand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96573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087182"/>
          </a:xfrm>
        </p:spPr>
        <p:txBody>
          <a:bodyPr/>
          <a:lstStyle/>
          <a:p>
            <a:r>
              <a:rPr lang="en-US" b="1" dirty="0"/>
              <a:t>Tobacco:</a:t>
            </a:r>
            <a:r>
              <a:rPr lang="en-US" dirty="0"/>
              <a:t> Smoking is estimated to cause nearly 10% of </a:t>
            </a:r>
            <a:r>
              <a:rPr lang="en-US" dirty="0" smtClean="0"/>
              <a:t>CVD </a:t>
            </a:r>
          </a:p>
          <a:p>
            <a:r>
              <a:rPr lang="en-US" dirty="0" smtClean="0"/>
              <a:t>A </a:t>
            </a:r>
            <a:r>
              <a:rPr lang="en-US" dirty="0"/>
              <a:t>50-year follow-up of British doctors demonstrated that, among ex-smokers, the </a:t>
            </a:r>
            <a:r>
              <a:rPr lang="en-US" u="sng" dirty="0"/>
              <a:t>age of quitting </a:t>
            </a:r>
            <a:r>
              <a:rPr lang="en-US" dirty="0"/>
              <a:t>has a major impact on </a:t>
            </a:r>
            <a:r>
              <a:rPr lang="en-US" u="sng" dirty="0"/>
              <a:t>survival </a:t>
            </a:r>
            <a:r>
              <a:rPr lang="en-US" u="sng" dirty="0" smtClean="0"/>
              <a:t>prospects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those </a:t>
            </a:r>
            <a:r>
              <a:rPr lang="en-US" dirty="0"/>
              <a:t>who quit between 35 and 44 years of age </a:t>
            </a:r>
            <a:r>
              <a:rPr lang="en-US" dirty="0" smtClean="0"/>
              <a:t>had </a:t>
            </a:r>
            <a:r>
              <a:rPr lang="en-US" dirty="0"/>
              <a:t>same survival rates as those who had never </a:t>
            </a:r>
            <a:r>
              <a:rPr lang="en-US" dirty="0" smtClean="0"/>
              <a:t>smoked.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8265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b="1" dirty="0"/>
              <a:t>Physical inactivity</a:t>
            </a:r>
            <a:r>
              <a:rPr lang="en-US" dirty="0"/>
              <a:t>: Insufficient physical activity can be defined as less than 5 times 30 minutes of moderate activity per week, or less than 3 times 20 minutes of vigorous activity per week, or equivalent</a:t>
            </a:r>
            <a:r>
              <a:rPr lang="en-US" dirty="0" smtClean="0"/>
              <a:t>.</a:t>
            </a:r>
          </a:p>
          <a:p>
            <a:r>
              <a:rPr lang="en-US" dirty="0">
                <a:solidFill>
                  <a:srgbClr val="C00000"/>
                </a:solidFill>
              </a:rPr>
              <a:t>Increases risk of heart disease and stroke by 50</a:t>
            </a:r>
            <a:r>
              <a:rPr lang="en-US" dirty="0" smtClean="0">
                <a:solidFill>
                  <a:srgbClr val="C00000"/>
                </a:solidFill>
              </a:rPr>
              <a:t>%.</a:t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/>
          </a:p>
          <a:p>
            <a:r>
              <a:rPr lang="en-US" dirty="0" smtClean="0"/>
              <a:t>150 </a:t>
            </a:r>
            <a:r>
              <a:rPr lang="en-US" dirty="0"/>
              <a:t>minutes of moderate physical activity each </a:t>
            </a:r>
            <a:r>
              <a:rPr lang="en-US" dirty="0" smtClean="0"/>
              <a:t>week </a:t>
            </a:r>
            <a:r>
              <a:rPr lang="en-US" dirty="0"/>
              <a:t>reduce the risk of </a:t>
            </a:r>
            <a:r>
              <a:rPr lang="en-US" dirty="0" smtClean="0"/>
              <a:t>IHD by </a:t>
            </a:r>
            <a:r>
              <a:rPr lang="en-US" dirty="0"/>
              <a:t>approximately 30% </a:t>
            </a:r>
            <a:r>
              <a:rPr lang="en-US" dirty="0" smtClean="0"/>
              <a:t>and </a:t>
            </a:r>
            <a:r>
              <a:rPr lang="en-US" dirty="0"/>
              <a:t>risk of </a:t>
            </a:r>
            <a:r>
              <a:rPr lang="en-US" dirty="0" smtClean="0"/>
              <a:t>DM </a:t>
            </a:r>
            <a:r>
              <a:rPr lang="en-US" dirty="0"/>
              <a:t>by 27</a:t>
            </a:r>
            <a:r>
              <a:rPr lang="en-US" dirty="0" smtClean="0"/>
              <a:t>%.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38538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1230655067"/>
              </p:ext>
            </p:extLst>
          </p:nvPr>
        </p:nvGraphicFramePr>
        <p:xfrm>
          <a:off x="292835" y="152400"/>
          <a:ext cx="8591970" cy="990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539240"/>
            <a:ext cx="8229600" cy="493776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What </a:t>
            </a:r>
            <a:r>
              <a:rPr lang="en-US" dirty="0"/>
              <a:t>are the cardiovascular </a:t>
            </a:r>
            <a:r>
              <a:rPr lang="en-US" dirty="0" smtClean="0"/>
              <a:t>disorders</a:t>
            </a:r>
          </a:p>
          <a:p>
            <a:pPr lvl="0"/>
            <a:r>
              <a:rPr lang="en-US" dirty="0" smtClean="0"/>
              <a:t>Burden </a:t>
            </a:r>
            <a:r>
              <a:rPr lang="en-US" dirty="0"/>
              <a:t>of disease</a:t>
            </a:r>
          </a:p>
          <a:p>
            <a:pPr marL="0" lvl="0" indent="0">
              <a:buNone/>
            </a:pPr>
            <a:r>
              <a:rPr lang="en-US" dirty="0" smtClean="0"/>
              <a:t>    -Globally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    -South </a:t>
            </a:r>
            <a:r>
              <a:rPr lang="en-US" dirty="0"/>
              <a:t>East Asia</a:t>
            </a:r>
          </a:p>
          <a:p>
            <a:pPr marL="0" lvl="0" indent="0">
              <a:buNone/>
            </a:pPr>
            <a:r>
              <a:rPr lang="en-US" dirty="0" smtClean="0"/>
              <a:t>    -India</a:t>
            </a:r>
          </a:p>
          <a:p>
            <a:pPr marL="0" indent="0">
              <a:buNone/>
            </a:pPr>
            <a:r>
              <a:rPr lang="en-US" dirty="0"/>
              <a:t>Descriptive </a:t>
            </a:r>
            <a:r>
              <a:rPr lang="en-US" dirty="0" smtClean="0"/>
              <a:t>Epidemiology </a:t>
            </a:r>
            <a:r>
              <a:rPr lang="en-US" dirty="0" smtClean="0"/>
              <a:t> of CVD 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    -Maharashtra</a:t>
            </a:r>
          </a:p>
          <a:p>
            <a:pPr marL="0" lvl="0" indent="0">
              <a:buNone/>
            </a:pPr>
            <a:r>
              <a:rPr lang="en-US" dirty="0" smtClean="0"/>
              <a:t>Analytical Epidemiology</a:t>
            </a:r>
            <a:endParaRPr lang="en-US" dirty="0"/>
          </a:p>
          <a:p>
            <a:pPr lvl="0"/>
            <a:r>
              <a:rPr lang="en-US" dirty="0" smtClean="0"/>
              <a:t>Risk </a:t>
            </a:r>
            <a:r>
              <a:rPr lang="en-US" dirty="0"/>
              <a:t>factors of cardiovascular </a:t>
            </a:r>
            <a:r>
              <a:rPr lang="en-US" dirty="0" smtClean="0"/>
              <a:t>disorders</a:t>
            </a:r>
          </a:p>
          <a:p>
            <a:pPr lvl="0"/>
            <a:r>
              <a:rPr lang="en-US" dirty="0" smtClean="0"/>
              <a:t>Burden of Risk factors in India</a:t>
            </a:r>
          </a:p>
          <a:p>
            <a:pPr lvl="0"/>
            <a:r>
              <a:rPr lang="en-US" dirty="0" smtClean="0"/>
              <a:t>Application of Epidemiology for prevention and control</a:t>
            </a:r>
            <a:endParaRPr lang="en-US" dirty="0"/>
          </a:p>
          <a:p>
            <a:pPr lvl="0"/>
            <a:r>
              <a:rPr lang="en-US" dirty="0"/>
              <a:t>Prevention and control </a:t>
            </a:r>
          </a:p>
          <a:p>
            <a:pPr lvl="0"/>
            <a:r>
              <a:rPr lang="en-US" dirty="0"/>
              <a:t>Evidence for prevention of cardiovascular </a:t>
            </a:r>
            <a:r>
              <a:rPr lang="en-US" dirty="0" smtClean="0"/>
              <a:t>disorders</a:t>
            </a:r>
            <a:endParaRPr lang="en-US" dirty="0"/>
          </a:p>
          <a:p>
            <a:pPr lvl="0"/>
            <a:r>
              <a:rPr lang="en-US" dirty="0"/>
              <a:t>National </a:t>
            </a:r>
            <a:r>
              <a:rPr lang="en-US" dirty="0" err="1"/>
              <a:t>programme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650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296743130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03310"/>
            <a:ext cx="8229600" cy="4745090"/>
          </a:xfrm>
        </p:spPr>
        <p:txBody>
          <a:bodyPr/>
          <a:lstStyle/>
          <a:p>
            <a:r>
              <a:rPr lang="en-US" b="1" dirty="0"/>
              <a:t>Unhealthy diet: </a:t>
            </a:r>
            <a:r>
              <a:rPr lang="en-US" dirty="0"/>
              <a:t>Low fruit and vegetable intake is estimated to cause about 31% of CHD and 11% of stroke </a:t>
            </a:r>
            <a:r>
              <a:rPr lang="en-US" dirty="0" smtClean="0"/>
              <a:t>worldwide.</a:t>
            </a:r>
          </a:p>
          <a:p>
            <a:endParaRPr lang="en-US" dirty="0"/>
          </a:p>
          <a:p>
            <a:r>
              <a:rPr lang="en-US" dirty="0" smtClean="0"/>
              <a:t>WHO </a:t>
            </a:r>
            <a:r>
              <a:rPr lang="en-US" dirty="0"/>
              <a:t>recommends a population salt intake of </a:t>
            </a:r>
            <a:r>
              <a:rPr lang="en-US" dirty="0">
                <a:solidFill>
                  <a:srgbClr val="C00000"/>
                </a:solidFill>
              </a:rPr>
              <a:t>less than 5 grams/person/day</a:t>
            </a:r>
            <a:r>
              <a:rPr lang="en-US" dirty="0"/>
              <a:t> to help the prevention of CVD</a:t>
            </a:r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Harmful </a:t>
            </a:r>
            <a:r>
              <a:rPr lang="en-US" b="1" dirty="0"/>
              <a:t>use of alcohol</a:t>
            </a:r>
            <a:r>
              <a:rPr lang="en-US" dirty="0"/>
              <a:t>: </a:t>
            </a:r>
            <a:r>
              <a:rPr lang="en-US" dirty="0" smtClean="0"/>
              <a:t> 60 </a:t>
            </a:r>
            <a:r>
              <a:rPr lang="en-US" dirty="0"/>
              <a:t>or more grams of pure alcohol per </a:t>
            </a:r>
            <a:r>
              <a:rPr lang="en-US" dirty="0" smtClean="0"/>
              <a:t>day is associated </a:t>
            </a:r>
            <a:r>
              <a:rPr lang="en-US" dirty="0"/>
              <a:t>with the risk of CVD.</a:t>
            </a:r>
          </a:p>
        </p:txBody>
      </p:sp>
    </p:spTree>
    <p:extLst>
      <p:ext uri="{BB962C8B-B14F-4D97-AF65-F5344CB8AC3E}">
        <p14:creationId xmlns:p14="http://schemas.microsoft.com/office/powerpoint/2010/main" val="2894721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50941478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86840"/>
            <a:ext cx="8229600" cy="493776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Obesity</a:t>
            </a:r>
            <a:r>
              <a:rPr lang="en-US" b="1" dirty="0" smtClean="0"/>
              <a:t>: </a:t>
            </a:r>
            <a:r>
              <a:rPr lang="en-US" dirty="0" smtClean="0"/>
              <a:t>Risks </a:t>
            </a:r>
            <a:r>
              <a:rPr lang="en-US" dirty="0"/>
              <a:t>of coronary heart disease, </a:t>
            </a:r>
            <a:r>
              <a:rPr lang="en-US" dirty="0" err="1"/>
              <a:t>ischaemic</a:t>
            </a:r>
            <a:r>
              <a:rPr lang="en-US" dirty="0"/>
              <a:t> stroke and type 2 diabetes mellitus increase steadily with an increasing BMI. </a:t>
            </a:r>
            <a:endParaRPr lang="en-US" dirty="0" smtClean="0"/>
          </a:p>
          <a:p>
            <a:r>
              <a:rPr lang="en-US" dirty="0" smtClean="0"/>
              <a:t>Data </a:t>
            </a:r>
            <a:r>
              <a:rPr lang="en-US" dirty="0"/>
              <a:t>from </a:t>
            </a:r>
            <a:r>
              <a:rPr lang="en-US" dirty="0" smtClean="0"/>
              <a:t> </a:t>
            </a:r>
            <a:r>
              <a:rPr lang="en-US" dirty="0"/>
              <a:t>Demographic and </a:t>
            </a:r>
            <a:r>
              <a:rPr lang="en-US" dirty="0" smtClean="0"/>
              <a:t>Health Surveys1996-2006, prevalence of obesity increase from 11% to 15% in India</a:t>
            </a:r>
          </a:p>
          <a:p>
            <a:endParaRPr lang="en-US" dirty="0" smtClean="0"/>
          </a:p>
          <a:p>
            <a:r>
              <a:rPr lang="en-US" b="1" dirty="0" smtClean="0"/>
              <a:t>BMI</a:t>
            </a:r>
            <a:r>
              <a:rPr lang="en-US" dirty="0" smtClean="0"/>
              <a:t> to be maintained </a:t>
            </a:r>
            <a:r>
              <a:rPr lang="en-US" dirty="0"/>
              <a:t>in the range 18.5–24.9 kg/m</a:t>
            </a:r>
            <a:r>
              <a:rPr lang="en-US" baseline="30000" dirty="0"/>
              <a:t>2</a:t>
            </a:r>
            <a:r>
              <a:rPr lang="en-US" dirty="0" smtClean="0"/>
              <a:t>.</a:t>
            </a:r>
          </a:p>
          <a:p>
            <a:endParaRPr lang="en-US" b="1" dirty="0" smtClean="0"/>
          </a:p>
          <a:p>
            <a:r>
              <a:rPr lang="en-US" b="1" dirty="0" smtClean="0"/>
              <a:t>Raised </a:t>
            </a:r>
            <a:r>
              <a:rPr lang="en-US" b="1" dirty="0"/>
              <a:t>blood sugar (Diabetes):</a:t>
            </a:r>
            <a:r>
              <a:rPr lang="en-US" dirty="0"/>
              <a:t> CVD accounts for about 60% of all mortality in people with diabetes.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Risk </a:t>
            </a:r>
            <a:r>
              <a:rPr lang="en-US" dirty="0"/>
              <a:t>of cardiovascular events is </a:t>
            </a:r>
            <a:r>
              <a:rPr lang="en-US" dirty="0" smtClean="0"/>
              <a:t> </a:t>
            </a:r>
            <a:r>
              <a:rPr lang="en-US" u="sng" dirty="0" smtClean="0"/>
              <a:t>2 - 3 </a:t>
            </a:r>
            <a:r>
              <a:rPr lang="en-US" u="sng" dirty="0"/>
              <a:t>times higher</a:t>
            </a:r>
            <a:r>
              <a:rPr lang="en-US" dirty="0"/>
              <a:t> in people with </a:t>
            </a:r>
            <a:r>
              <a:rPr lang="en-US" dirty="0" smtClean="0"/>
              <a:t>diabetes 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7536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10001987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47800"/>
            <a:ext cx="8229600" cy="4338626"/>
          </a:xfrm>
        </p:spPr>
        <p:txBody>
          <a:bodyPr>
            <a:normAutofit/>
          </a:bodyPr>
          <a:lstStyle/>
          <a:p>
            <a:r>
              <a:rPr lang="en-US" b="1" dirty="0"/>
              <a:t>Raised blood pressure (Hypertension</a:t>
            </a:r>
            <a:r>
              <a:rPr lang="en-US" dirty="0"/>
              <a:t>):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For </a:t>
            </a:r>
            <a:r>
              <a:rPr lang="en-US" dirty="0"/>
              <a:t>every </a:t>
            </a:r>
            <a:r>
              <a:rPr lang="en-US" dirty="0">
                <a:solidFill>
                  <a:srgbClr val="C00000"/>
                </a:solidFill>
              </a:rPr>
              <a:t>20</a:t>
            </a:r>
            <a:r>
              <a:rPr lang="en-US" dirty="0"/>
              <a:t> mmHg systolic </a:t>
            </a:r>
            <a:r>
              <a:rPr lang="en-US" dirty="0" smtClean="0"/>
              <a:t>or</a:t>
            </a:r>
            <a:r>
              <a:rPr lang="en-US" dirty="0" smtClean="0">
                <a:solidFill>
                  <a:srgbClr val="C00000"/>
                </a:solidFill>
              </a:rPr>
              <a:t>10 </a:t>
            </a:r>
            <a:r>
              <a:rPr lang="en-US" dirty="0">
                <a:solidFill>
                  <a:srgbClr val="C00000"/>
                </a:solidFill>
              </a:rPr>
              <a:t>mmHg </a:t>
            </a:r>
            <a:r>
              <a:rPr lang="en-US" dirty="0"/>
              <a:t>diastolic increase in BP, there </a:t>
            </a:r>
            <a:r>
              <a:rPr lang="en-US" dirty="0">
                <a:solidFill>
                  <a:srgbClr val="C00000"/>
                </a:solidFill>
              </a:rPr>
              <a:t>is  doubling of mortality </a:t>
            </a:r>
            <a:r>
              <a:rPr lang="en-US" dirty="0"/>
              <a:t>from both IHD and </a:t>
            </a:r>
            <a:r>
              <a:rPr lang="en-US" dirty="0" smtClean="0"/>
              <a:t>stroke.</a:t>
            </a:r>
          </a:p>
          <a:p>
            <a:endParaRPr lang="en-US" dirty="0" smtClean="0"/>
          </a:p>
          <a:p>
            <a:r>
              <a:rPr lang="en-US" dirty="0" smtClean="0"/>
              <a:t>Longitudinal data </a:t>
            </a:r>
            <a:r>
              <a:rPr lang="en-US" dirty="0"/>
              <a:t>from </a:t>
            </a:r>
            <a:r>
              <a:rPr lang="en-US" dirty="0" smtClean="0"/>
              <a:t>Framingham </a:t>
            </a:r>
            <a:r>
              <a:rPr lang="en-US" dirty="0"/>
              <a:t>Heart </a:t>
            </a:r>
            <a:r>
              <a:rPr lang="en-US" dirty="0" smtClean="0"/>
              <a:t>Study indicated </a:t>
            </a:r>
            <a:r>
              <a:rPr lang="en-US" dirty="0"/>
              <a:t>that BP values </a:t>
            </a:r>
            <a:r>
              <a:rPr lang="en-US" dirty="0" smtClean="0"/>
              <a:t>between130–139/85–89 </a:t>
            </a:r>
            <a:r>
              <a:rPr lang="en-US" dirty="0"/>
              <a:t>mmHg are associated </a:t>
            </a:r>
            <a:r>
              <a:rPr lang="en-US" dirty="0" smtClean="0"/>
              <a:t>with </a:t>
            </a:r>
            <a:r>
              <a:rPr lang="en-US" dirty="0"/>
              <a:t>more than </a:t>
            </a:r>
            <a:r>
              <a:rPr lang="en-US" dirty="0" smtClean="0"/>
              <a:t>two fold </a:t>
            </a:r>
            <a:r>
              <a:rPr lang="en-US" dirty="0"/>
              <a:t>increase in relative risk from </a:t>
            </a:r>
            <a:r>
              <a:rPr lang="en-US" dirty="0" smtClean="0"/>
              <a:t>CVD </a:t>
            </a:r>
            <a:r>
              <a:rPr lang="en-US" dirty="0"/>
              <a:t>as compared with those with BP levels below 120/80 mmHg.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13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642473922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3002350"/>
          </a:xfrm>
        </p:spPr>
        <p:txBody>
          <a:bodyPr/>
          <a:lstStyle/>
          <a:p>
            <a:r>
              <a:rPr lang="en-US" b="1" dirty="0"/>
              <a:t>Raised blood cholesterol</a:t>
            </a:r>
            <a:r>
              <a:rPr lang="en-US" dirty="0"/>
              <a:t>: Raised blood cholesterol increases the risk of heart disease and stroke.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10</a:t>
            </a:r>
            <a:r>
              <a:rPr lang="en-US" dirty="0"/>
              <a:t>% reduction in serum cholesterol in 40-year old men has been reported to result in </a:t>
            </a:r>
            <a:r>
              <a:rPr lang="en-US" dirty="0" smtClean="0"/>
              <a:t> </a:t>
            </a:r>
            <a:r>
              <a:rPr lang="en-US" dirty="0"/>
              <a:t>50% reduction in heart disease within five years</a:t>
            </a:r>
          </a:p>
        </p:txBody>
      </p:sp>
    </p:spTree>
    <p:extLst>
      <p:ext uri="{BB962C8B-B14F-4D97-AF65-F5344CB8AC3E}">
        <p14:creationId xmlns:p14="http://schemas.microsoft.com/office/powerpoint/2010/main" val="424147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53577775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63040"/>
            <a:ext cx="8229600" cy="4937760"/>
          </a:xfrm>
        </p:spPr>
        <p:txBody>
          <a:bodyPr/>
          <a:lstStyle/>
          <a:p>
            <a:r>
              <a:rPr lang="en-US" b="1" dirty="0" smtClean="0"/>
              <a:t>Fetal programming</a:t>
            </a:r>
            <a:r>
              <a:rPr lang="en-US" dirty="0" smtClean="0"/>
              <a:t>: Low </a:t>
            </a:r>
            <a:r>
              <a:rPr lang="en-US" dirty="0"/>
              <a:t>birth weight is associated with an increased risk of adult diabetes and CVD. </a:t>
            </a:r>
            <a:endParaRPr lang="en-US" dirty="0" smtClean="0"/>
          </a:p>
          <a:p>
            <a:endParaRPr lang="en-US" dirty="0" smtClean="0"/>
          </a:p>
          <a:p>
            <a:r>
              <a:rPr lang="en-US" b="1" dirty="0"/>
              <a:t>Hereditary or family </a:t>
            </a:r>
            <a:r>
              <a:rPr lang="en-US" b="1" dirty="0" smtClean="0"/>
              <a:t>history: </a:t>
            </a:r>
            <a:r>
              <a:rPr lang="en-US" dirty="0" smtClean="0"/>
              <a:t>Increased </a:t>
            </a:r>
            <a:r>
              <a:rPr lang="en-US" dirty="0"/>
              <a:t>risk if a first-degree blood relative has had </a:t>
            </a:r>
            <a:r>
              <a:rPr lang="en-US" dirty="0" smtClean="0"/>
              <a:t>CHD </a:t>
            </a:r>
            <a:r>
              <a:rPr lang="en-US" dirty="0"/>
              <a:t>or stroke before the age of 55 years (for a male relative) or 65 years (for a female relative).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84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282147678"/>
              </p:ext>
            </p:extLst>
          </p:nvPr>
        </p:nvGraphicFramePr>
        <p:xfrm>
          <a:off x="409544" y="152400"/>
          <a:ext cx="8311896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48204730"/>
              </p:ext>
            </p:extLst>
          </p:nvPr>
        </p:nvGraphicFramePr>
        <p:xfrm>
          <a:off x="457200" y="1447800"/>
          <a:ext cx="8382000" cy="4495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91000"/>
                <a:gridCol w="4191000"/>
              </a:tblGrid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Risk Factor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Attributable death</a:t>
                      </a:r>
                      <a:endParaRPr lang="en-US" sz="2400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Raised BP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13%</a:t>
                      </a:r>
                      <a:endParaRPr lang="en-US" sz="2400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Tobacco use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9%</a:t>
                      </a:r>
                      <a:endParaRPr lang="en-US" sz="2400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Raised Blood Glucose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6%</a:t>
                      </a:r>
                      <a:endParaRPr lang="en-US" sz="2400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Physical</a:t>
                      </a:r>
                      <a:r>
                        <a:rPr lang="en-US" sz="2400" baseline="0" dirty="0" smtClean="0"/>
                        <a:t> inactivity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6%</a:t>
                      </a:r>
                      <a:endParaRPr lang="en-US" sz="2400" dirty="0"/>
                    </a:p>
                  </a:txBody>
                  <a:tcPr/>
                </a:tc>
              </a:tr>
              <a:tr h="7493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Over weight and Obesity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5%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646268" y="5902125"/>
            <a:ext cx="3040532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WHO Global health risk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5346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381170157"/>
              </p:ext>
            </p:extLst>
          </p:nvPr>
        </p:nvGraphicFramePr>
        <p:xfrm>
          <a:off x="457200" y="76200"/>
          <a:ext cx="8229600" cy="8878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46137097"/>
              </p:ext>
            </p:extLst>
          </p:nvPr>
        </p:nvGraphicFramePr>
        <p:xfrm>
          <a:off x="457200" y="1219200"/>
          <a:ext cx="8458200" cy="499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4350"/>
                <a:gridCol w="1801283"/>
                <a:gridCol w="1488017"/>
                <a:gridCol w="2114550"/>
              </a:tblGrid>
              <a:tr h="477914"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Behavioural</a:t>
                      </a:r>
                      <a:r>
                        <a:rPr lang="en-US" sz="2400" dirty="0" smtClean="0"/>
                        <a:t> risk factor</a:t>
                      </a:r>
                      <a:endParaRPr lang="en-US" sz="24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Male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Female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Total </a:t>
                      </a:r>
                      <a:endParaRPr lang="en-US" sz="2400" dirty="0"/>
                    </a:p>
                  </a:txBody>
                  <a:tcPr/>
                </a:tc>
              </a:tr>
              <a:tr h="824892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Current daily tobacco smoking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25.1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13.9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Physical inactivity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10.8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17.3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14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Metabolic risk factors</a:t>
                      </a:r>
                      <a:endParaRPr lang="en-US" sz="2400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Raised BP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33.2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31.7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32.5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Raised blood glucose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10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overweight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9.9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12.2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11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Obesity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2.4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1.9</a:t>
                      </a:r>
                      <a:endParaRPr lang="en-US" sz="2400" dirty="0"/>
                    </a:p>
                  </a:txBody>
                  <a:tcPr/>
                </a:tc>
              </a:tr>
              <a:tr h="47791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Raised</a:t>
                      </a:r>
                      <a:r>
                        <a:rPr lang="en-US" sz="2400" baseline="0" dirty="0" smtClean="0"/>
                        <a:t> cholesterol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25.8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28.3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27.1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6324600"/>
            <a:ext cx="388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2008 estimated prevalence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40393" y="6219944"/>
            <a:ext cx="403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 WHO NCD Country profile 2011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349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56598716"/>
              </p:ext>
            </p:extLst>
          </p:nvPr>
        </p:nvGraphicFramePr>
        <p:xfrm>
          <a:off x="152400" y="152400"/>
          <a:ext cx="8534400" cy="121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3251116"/>
          </a:xfrm>
        </p:spPr>
        <p:txBody>
          <a:bodyPr/>
          <a:lstStyle/>
          <a:p>
            <a:r>
              <a:rPr lang="en-US" dirty="0"/>
              <a:t>WHO has classified prevention as: </a:t>
            </a:r>
            <a:endParaRPr lang="en-US" dirty="0" smtClean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- Population-based </a:t>
            </a:r>
            <a:r>
              <a:rPr lang="en-US" dirty="0"/>
              <a:t>primordial prevention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	- Individual-based </a:t>
            </a:r>
            <a:r>
              <a:rPr lang="en-US" dirty="0"/>
              <a:t>primary prevention </a:t>
            </a:r>
            <a:r>
              <a:rPr lang="en-US" dirty="0" smtClean="0"/>
              <a:t>and		- Patient-based </a:t>
            </a:r>
            <a:r>
              <a:rPr lang="en-US" dirty="0"/>
              <a:t>secondary prevention.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7024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8074880"/>
              </p:ext>
            </p:extLst>
          </p:nvPr>
        </p:nvGraphicFramePr>
        <p:xfrm>
          <a:off x="171813" y="165713"/>
          <a:ext cx="8816774" cy="13853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214841068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57200" y="5562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Primordial Prevention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1400" y="5562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Primary Prevention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248400" y="5562600"/>
            <a:ext cx="228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Secondary Prevention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69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5" grpId="0"/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3200"/>
            <a:ext cx="8229600" cy="91440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Application of Epidemiology for prevention and control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35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68191691"/>
              </p:ext>
            </p:extLst>
          </p:nvPr>
        </p:nvGraphicFramePr>
        <p:xfrm>
          <a:off x="374493" y="381000"/>
          <a:ext cx="8395015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>
          <a:xfrm>
            <a:off x="457200" y="1762925"/>
            <a:ext cx="8229600" cy="38503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Cardiovascular diseases (</a:t>
            </a:r>
            <a:r>
              <a:rPr lang="en-US" b="1" dirty="0" smtClean="0"/>
              <a:t>CVDs) are</a:t>
            </a:r>
            <a:br>
              <a:rPr lang="en-US" b="1" dirty="0" smtClean="0"/>
            </a:br>
            <a:r>
              <a:rPr lang="en-US" b="1" dirty="0" smtClean="0"/>
              <a:t>a </a:t>
            </a:r>
            <a:r>
              <a:rPr lang="en-US" b="1" dirty="0"/>
              <a:t>group of disorders of the heart and blood </a:t>
            </a:r>
            <a:r>
              <a:rPr lang="en-US" b="1" dirty="0" smtClean="0"/>
              <a:t>vessels</a:t>
            </a:r>
            <a:br>
              <a:rPr lang="en-US" b="1" dirty="0" smtClean="0"/>
            </a:br>
            <a:r>
              <a:rPr lang="en-US" b="1" dirty="0" smtClean="0"/>
              <a:t>&amp; </a:t>
            </a:r>
            <a:r>
              <a:rPr lang="en-US" b="1" dirty="0"/>
              <a:t>they include:</a:t>
            </a:r>
          </a:p>
          <a:p>
            <a:pPr lvl="0"/>
            <a:r>
              <a:rPr lang="en-US" dirty="0"/>
              <a:t>Coronary heart disease </a:t>
            </a:r>
          </a:p>
          <a:p>
            <a:pPr lvl="0"/>
            <a:r>
              <a:rPr lang="en-US" dirty="0"/>
              <a:t>Cerebrovascular disease </a:t>
            </a:r>
          </a:p>
          <a:p>
            <a:pPr lvl="0"/>
            <a:r>
              <a:rPr lang="en-US" dirty="0"/>
              <a:t>Peripheral arterial disease </a:t>
            </a:r>
          </a:p>
          <a:p>
            <a:pPr lvl="0"/>
            <a:r>
              <a:rPr lang="en-US" dirty="0"/>
              <a:t>Rheumatic heart disease </a:t>
            </a:r>
          </a:p>
          <a:p>
            <a:pPr lvl="0"/>
            <a:r>
              <a:rPr lang="en-US" dirty="0"/>
              <a:t>Congenital heart disease </a:t>
            </a:r>
          </a:p>
        </p:txBody>
      </p:sp>
    </p:spTree>
    <p:extLst>
      <p:ext uri="{BB962C8B-B14F-4D97-AF65-F5344CB8AC3E}">
        <p14:creationId xmlns:p14="http://schemas.microsoft.com/office/powerpoint/2010/main" val="18375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505074379"/>
              </p:ext>
            </p:extLst>
          </p:nvPr>
        </p:nvGraphicFramePr>
        <p:xfrm>
          <a:off x="247304" y="152400"/>
          <a:ext cx="8649393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39240"/>
            <a:ext cx="8229600" cy="4937760"/>
          </a:xfrm>
        </p:spPr>
        <p:txBody>
          <a:bodyPr/>
          <a:lstStyle/>
          <a:p>
            <a:r>
              <a:rPr lang="en-US" b="1" dirty="0"/>
              <a:t>Primordial prevention</a:t>
            </a:r>
            <a:r>
              <a:rPr lang="en-US" dirty="0"/>
              <a:t>: Focused on decreasing risk factor load in the population  by increasing awareness and access through education and health promotion</a:t>
            </a:r>
          </a:p>
          <a:p>
            <a:r>
              <a:rPr lang="en-US" b="1" dirty="0"/>
              <a:t>Primary prevention</a:t>
            </a:r>
            <a:r>
              <a:rPr lang="en-US" dirty="0"/>
              <a:t>: Primary prevention is directed towards control of CVD risk factors</a:t>
            </a:r>
          </a:p>
          <a:p>
            <a:r>
              <a:rPr lang="en-US" dirty="0"/>
              <a:t>E.g. 5 mmHg reduction of SBP in the population would result </a:t>
            </a:r>
          </a:p>
          <a:p>
            <a:pPr marL="0" indent="0">
              <a:buNone/>
            </a:pPr>
            <a:r>
              <a:rPr lang="en-US" dirty="0"/>
              <a:t>   -14 percent overall reduction in mortality due to stroke,</a:t>
            </a:r>
          </a:p>
          <a:p>
            <a:pPr marL="0" indent="0">
              <a:buNone/>
            </a:pPr>
            <a:r>
              <a:rPr lang="en-US" dirty="0"/>
              <a:t>   - 9 percent reduction in mortality due to CHD, </a:t>
            </a:r>
          </a:p>
          <a:p>
            <a:pPr marL="0" indent="0">
              <a:buNone/>
            </a:pPr>
            <a:r>
              <a:rPr lang="en-US" dirty="0"/>
              <a:t>   - 7 percent decrease all-cause mortality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2176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55912222"/>
              </p:ext>
            </p:extLst>
          </p:nvPr>
        </p:nvGraphicFramePr>
        <p:xfrm>
          <a:off x="160377" y="152400"/>
          <a:ext cx="8823246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752600"/>
            <a:ext cx="8229600" cy="3555697"/>
          </a:xfrm>
        </p:spPr>
        <p:txBody>
          <a:bodyPr/>
          <a:lstStyle/>
          <a:p>
            <a:r>
              <a:rPr lang="en-US" dirty="0"/>
              <a:t>Secondary prevention:  Aim of secondary prevention  is to prevent the recurrence and progression of disease.</a:t>
            </a:r>
          </a:p>
          <a:p>
            <a:endParaRPr lang="en-US" dirty="0" smtClean="0"/>
          </a:p>
          <a:p>
            <a:r>
              <a:rPr lang="en-US" dirty="0" smtClean="0"/>
              <a:t>Lifestyle </a:t>
            </a:r>
            <a:r>
              <a:rPr lang="en-US" dirty="0"/>
              <a:t>changes, risk factor control and pharmacological strategies in patients with established CVD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43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86840"/>
            <a:ext cx="8229600" cy="4937760"/>
          </a:xfrm>
        </p:spPr>
        <p:txBody>
          <a:bodyPr>
            <a:normAutofit/>
          </a:bodyPr>
          <a:lstStyle/>
          <a:p>
            <a:r>
              <a:rPr lang="en-US" b="1" dirty="0" smtClean="0"/>
              <a:t>Population approach:  </a:t>
            </a:r>
            <a:r>
              <a:rPr lang="en-US" dirty="0" smtClean="0"/>
              <a:t>Addresses life style modification </a:t>
            </a:r>
            <a:r>
              <a:rPr lang="en-US" dirty="0"/>
              <a:t>of modifiable risk factors such as diet, smoking </a:t>
            </a:r>
            <a:r>
              <a:rPr lang="en-US" dirty="0" smtClean="0"/>
              <a:t>&amp; </a:t>
            </a:r>
            <a:r>
              <a:rPr lang="en-US" dirty="0"/>
              <a:t>tobacco use, sedentary </a:t>
            </a:r>
            <a:r>
              <a:rPr lang="en-US" dirty="0" smtClean="0"/>
              <a:t>lifestyle and </a:t>
            </a:r>
            <a:r>
              <a:rPr lang="en-US" dirty="0"/>
              <a:t>availability of screening </a:t>
            </a:r>
            <a:r>
              <a:rPr lang="en-US" dirty="0" smtClean="0"/>
              <a:t>&amp; </a:t>
            </a:r>
            <a:r>
              <a:rPr lang="en-US" dirty="0"/>
              <a:t>diagnostic services</a:t>
            </a:r>
            <a:r>
              <a:rPr lang="en-US" dirty="0" smtClean="0"/>
              <a:t>.</a:t>
            </a:r>
          </a:p>
          <a:p>
            <a:r>
              <a:rPr lang="en-US" dirty="0"/>
              <a:t>e</a:t>
            </a:r>
            <a:r>
              <a:rPr lang="en-US" dirty="0" smtClean="0"/>
              <a:t>.g. removing saturated </a:t>
            </a:r>
            <a:r>
              <a:rPr lang="en-US" dirty="0"/>
              <a:t>fats from </a:t>
            </a:r>
            <a:r>
              <a:rPr lang="en-US" dirty="0" smtClean="0"/>
              <a:t>food  </a:t>
            </a:r>
            <a:r>
              <a:rPr lang="en-US" dirty="0"/>
              <a:t>or lowering salt </a:t>
            </a:r>
            <a:r>
              <a:rPr lang="en-US" dirty="0" smtClean="0"/>
              <a:t>from processed food would </a:t>
            </a:r>
            <a:r>
              <a:rPr lang="en-US" dirty="0"/>
              <a:t>have an influence on </a:t>
            </a:r>
            <a:r>
              <a:rPr lang="en-US" dirty="0" smtClean="0"/>
              <a:t>BP </a:t>
            </a:r>
            <a:r>
              <a:rPr lang="en-US" dirty="0"/>
              <a:t>of </a:t>
            </a:r>
            <a:r>
              <a:rPr lang="en-US" dirty="0" smtClean="0"/>
              <a:t>whole </a:t>
            </a:r>
            <a:r>
              <a:rPr lang="en-US" dirty="0"/>
              <a:t>population</a:t>
            </a:r>
            <a:r>
              <a:rPr lang="en-US" dirty="0" smtClean="0"/>
              <a:t>.</a:t>
            </a:r>
          </a:p>
          <a:p>
            <a:r>
              <a:rPr lang="en-US" b="1" dirty="0" smtClean="0"/>
              <a:t>High risk  approach</a:t>
            </a:r>
            <a:r>
              <a:rPr lang="en-US" dirty="0" smtClean="0"/>
              <a:t>:  Assess </a:t>
            </a:r>
            <a:r>
              <a:rPr lang="en-US" dirty="0"/>
              <a:t>risk factors to determine individual risk. Medical interventions are often required. 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636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06067492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Content Placeholder 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486273" y="1436225"/>
            <a:ext cx="8164704" cy="487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484069" y="6330063"/>
            <a:ext cx="5050331" cy="451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Integrated management of CVD, WHO 2002</a:t>
            </a:r>
          </a:p>
        </p:txBody>
      </p:sp>
    </p:spTree>
    <p:extLst>
      <p:ext uri="{BB962C8B-B14F-4D97-AF65-F5344CB8AC3E}">
        <p14:creationId xmlns:p14="http://schemas.microsoft.com/office/powerpoint/2010/main" val="1687342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P spid="5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50377766"/>
              </p:ext>
            </p:extLst>
          </p:nvPr>
        </p:nvGraphicFramePr>
        <p:xfrm>
          <a:off x="457200" y="217025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sz="4500" dirty="0"/>
              <a:t>North Karelia Project (Finland</a:t>
            </a:r>
            <a:r>
              <a:rPr lang="en-US" sz="4500" dirty="0" smtClean="0"/>
              <a:t>): </a:t>
            </a:r>
            <a:r>
              <a:rPr lang="en-US" sz="3800" dirty="0"/>
              <a:t>A comprehensive public health </a:t>
            </a:r>
            <a:r>
              <a:rPr lang="en-US" sz="3800" dirty="0" err="1"/>
              <a:t>programme</a:t>
            </a:r>
            <a:r>
              <a:rPr lang="en-US" sz="3800" dirty="0"/>
              <a:t> to prevent CVD by policy &amp; environmental intervention in an effective, community focused </a:t>
            </a:r>
            <a:r>
              <a:rPr lang="en-US" sz="3800" dirty="0" smtClean="0"/>
              <a:t>manner</a:t>
            </a:r>
            <a:endParaRPr lang="en-US" sz="3800" dirty="0"/>
          </a:p>
          <a:p>
            <a:r>
              <a:rPr lang="en-US" sz="4500" dirty="0"/>
              <a:t>Interventions:</a:t>
            </a:r>
            <a:endParaRPr lang="en-US" sz="3800" dirty="0"/>
          </a:p>
          <a:p>
            <a:pPr lvl="1"/>
            <a:r>
              <a:rPr lang="en-US" sz="3200" dirty="0"/>
              <a:t>Raised awareness among</a:t>
            </a:r>
          </a:p>
          <a:p>
            <a:pPr marL="274320" lvl="1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-Local </a:t>
            </a:r>
            <a:r>
              <a:rPr lang="en-US" sz="3200" dirty="0"/>
              <a:t>consumers</a:t>
            </a:r>
          </a:p>
          <a:p>
            <a:pPr marL="274320" lvl="1" indent="0">
              <a:buNone/>
            </a:pPr>
            <a:r>
              <a:rPr lang="en-US" sz="3200" dirty="0" smtClean="0"/>
              <a:t>   -Schools</a:t>
            </a:r>
            <a:endParaRPr lang="en-US" sz="3200" dirty="0"/>
          </a:p>
          <a:p>
            <a:pPr marL="274320" lvl="1" indent="0">
              <a:buNone/>
            </a:pPr>
            <a:r>
              <a:rPr lang="en-US" sz="3200" dirty="0" smtClean="0"/>
              <a:t>   -Social </a:t>
            </a:r>
            <a:r>
              <a:rPr lang="en-US" sz="3200" dirty="0"/>
              <a:t>&amp; Health services</a:t>
            </a:r>
          </a:p>
          <a:p>
            <a:pPr lvl="1">
              <a:buFont typeface="Wingdings" pitchFamily="2" charset="2"/>
              <a:buChar char="Ø"/>
            </a:pPr>
            <a:endParaRPr lang="en-US" dirty="0"/>
          </a:p>
          <a:p>
            <a:pPr lvl="1"/>
            <a:r>
              <a:rPr lang="en-US" sz="3400" dirty="0"/>
              <a:t>Policy modification</a:t>
            </a:r>
          </a:p>
          <a:p>
            <a:pPr marL="274320" lvl="1" indent="0">
              <a:buNone/>
            </a:pPr>
            <a:r>
              <a:rPr lang="en-US" sz="3200" dirty="0" smtClean="0"/>
              <a:t>    -Banned </a:t>
            </a:r>
            <a:r>
              <a:rPr lang="en-US" sz="3200" dirty="0"/>
              <a:t>tobacco </a:t>
            </a:r>
            <a:r>
              <a:rPr lang="en-US" sz="3200" dirty="0" smtClean="0"/>
              <a:t>advertisements</a:t>
            </a:r>
          </a:p>
          <a:p>
            <a:pPr marL="274320" lvl="1" indent="0">
              <a:buNone/>
            </a:pPr>
            <a:r>
              <a:rPr lang="en-US" sz="3200" dirty="0"/>
              <a:t> </a:t>
            </a:r>
            <a:r>
              <a:rPr lang="en-US" sz="3200" dirty="0" smtClean="0"/>
              <a:t>   -Low </a:t>
            </a:r>
            <a:r>
              <a:rPr lang="en-US" sz="3200" dirty="0"/>
              <a:t>fat and </a:t>
            </a:r>
            <a:r>
              <a:rPr lang="en-US" sz="3200" dirty="0" smtClean="0"/>
              <a:t> </a:t>
            </a:r>
            <a:r>
              <a:rPr lang="en-US" sz="3200" dirty="0"/>
              <a:t>vegetable products</a:t>
            </a:r>
          </a:p>
          <a:p>
            <a:pPr marL="274320" lvl="1" indent="0">
              <a:buNone/>
            </a:pPr>
            <a:r>
              <a:rPr lang="en-US" sz="3200" dirty="0" smtClean="0"/>
              <a:t>    -Change </a:t>
            </a:r>
            <a:r>
              <a:rPr lang="en-US" sz="3200" dirty="0"/>
              <a:t>in farmer’s payment scheme</a:t>
            </a:r>
          </a:p>
          <a:p>
            <a:pPr marL="274320" lvl="1" indent="0">
              <a:buNone/>
            </a:pPr>
            <a:r>
              <a:rPr lang="en-US" sz="3200" dirty="0" smtClean="0"/>
              <a:t>    -Incentives </a:t>
            </a:r>
            <a:r>
              <a:rPr lang="en-US" sz="3200" dirty="0"/>
              <a:t>for communities achieving low cholesterol level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3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014422495"/>
              </p:ext>
            </p:extLst>
          </p:nvPr>
        </p:nvGraphicFramePr>
        <p:xfrm>
          <a:off x="228600" y="152400"/>
          <a:ext cx="8305800" cy="137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28800" y="1441050"/>
            <a:ext cx="917312" cy="685800"/>
          </a:xfrm>
        </p:spPr>
        <p:txBody>
          <a:bodyPr/>
          <a:lstStyle/>
          <a:p>
            <a:r>
              <a:rPr lang="en-US" sz="2800" dirty="0" smtClean="0"/>
              <a:t>Men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5951182" y="1434300"/>
            <a:ext cx="1539568" cy="685800"/>
          </a:xfrm>
        </p:spPr>
        <p:txBody>
          <a:bodyPr/>
          <a:lstStyle/>
          <a:p>
            <a:r>
              <a:rPr lang="en-US" sz="2800" dirty="0" smtClean="0"/>
              <a:t>Women 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2022947065"/>
              </p:ext>
            </p:extLst>
          </p:nvPr>
        </p:nvGraphicFramePr>
        <p:xfrm>
          <a:off x="152400" y="2133600"/>
          <a:ext cx="4343400" cy="4267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1143000"/>
                <a:gridCol w="1371600"/>
                <a:gridCol w="990600"/>
              </a:tblGrid>
              <a:tr h="1005361">
                <a:tc>
                  <a:txBody>
                    <a:bodyPr/>
                    <a:lstStyle/>
                    <a:p>
                      <a:r>
                        <a:rPr lang="en-US" dirty="0" smtClean="0"/>
                        <a:t>Year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Smoking 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Serum cholesterol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1972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52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6.9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149/92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1977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143/89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1982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145/87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1987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144/88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1992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142/85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1997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140/84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2002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137/83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2007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31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5.4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C00000"/>
                          </a:solidFill>
                        </a:rPr>
                        <a:t>138/83</a:t>
                      </a:r>
                      <a:endParaRPr lang="en-US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Content Placeholder 7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4263232221"/>
              </p:ext>
            </p:extLst>
          </p:nvPr>
        </p:nvGraphicFramePr>
        <p:xfrm>
          <a:off x="4648200" y="2133600"/>
          <a:ext cx="4267200" cy="42672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6200"/>
                <a:gridCol w="1473200"/>
                <a:gridCol w="1447800"/>
              </a:tblGrid>
              <a:tr h="1005361">
                <a:tc>
                  <a:txBody>
                    <a:bodyPr/>
                    <a:lstStyle/>
                    <a:p>
                      <a:r>
                        <a:rPr lang="en-US" dirty="0" smtClean="0"/>
                        <a:t>Smoking</a:t>
                      </a:r>
                    </a:p>
                    <a:p>
                      <a:r>
                        <a:rPr lang="en-US" dirty="0" smtClean="0"/>
                        <a:t>(%)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Serum cholesterol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BP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153/92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141/86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141/85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139/83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135/80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133/80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22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132/78</a:t>
                      </a:r>
                      <a:endParaRPr lang="en-US" dirty="0"/>
                    </a:p>
                  </a:txBody>
                  <a:tcPr/>
                </a:tc>
              </a:tr>
              <a:tr h="407730">
                <a:tc>
                  <a:txBody>
                    <a:bodyPr/>
                    <a:lstStyle/>
                    <a:p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134/78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8646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 build="p"/>
      <p:bldP spid="4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457200" y="76200"/>
          <a:ext cx="8229600" cy="114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2227508303"/>
              </p:ext>
            </p:extLst>
          </p:nvPr>
        </p:nvGraphicFramePr>
        <p:xfrm>
          <a:off x="455169" y="1371600"/>
          <a:ext cx="8153400" cy="37940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8350"/>
                <a:gridCol w="2038350"/>
                <a:gridCol w="2038350"/>
                <a:gridCol w="2038350"/>
              </a:tblGrid>
              <a:tr h="100657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1969-1971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2006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 smtClean="0"/>
                    </a:p>
                    <a:p>
                      <a:pPr algn="ctr"/>
                      <a:r>
                        <a:rPr lang="en-US" sz="2000" dirty="0" smtClean="0"/>
                        <a:t>Change </a:t>
                      </a:r>
                      <a:endParaRPr lang="en-US" sz="2000" dirty="0"/>
                    </a:p>
                  </a:txBody>
                  <a:tcPr/>
                </a:tc>
              </a:tr>
              <a:tr h="1006578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All cardiovascular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855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182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-79%</a:t>
                      </a:r>
                      <a:endParaRPr lang="en-US" sz="2000" dirty="0"/>
                    </a:p>
                  </a:txBody>
                  <a:tcPr/>
                </a:tc>
              </a:tr>
              <a:tr h="1780867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Coronary heart disease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672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103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-85%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4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81250"/>
            <a:ext cx="8229600" cy="493776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Mauritius national NCD intervention Programme1987:</a:t>
            </a:r>
          </a:p>
          <a:p>
            <a:r>
              <a:rPr lang="en-US" dirty="0" smtClean="0"/>
              <a:t>Baseline was done at 1987 and follow up done after 5 years 1992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b="1" dirty="0" smtClean="0"/>
              <a:t>Intervention:</a:t>
            </a:r>
          </a:p>
          <a:p>
            <a:r>
              <a:rPr lang="en-US" dirty="0"/>
              <a:t> </a:t>
            </a:r>
            <a:r>
              <a:rPr lang="en-US" dirty="0" smtClean="0"/>
              <a:t>Health </a:t>
            </a:r>
            <a:r>
              <a:rPr lang="en-US" dirty="0"/>
              <a:t>education </a:t>
            </a:r>
            <a:r>
              <a:rPr lang="en-US" dirty="0" smtClean="0"/>
              <a:t>at community, school and work place</a:t>
            </a:r>
          </a:p>
          <a:p>
            <a:r>
              <a:rPr lang="en-US" dirty="0" smtClean="0"/>
              <a:t>Legislative measures</a:t>
            </a:r>
          </a:p>
          <a:p>
            <a:r>
              <a:rPr lang="en-US" dirty="0" smtClean="0"/>
              <a:t>Mass media</a:t>
            </a:r>
          </a:p>
          <a:p>
            <a:r>
              <a:rPr lang="en-US" dirty="0" smtClean="0"/>
              <a:t>Policy: </a:t>
            </a:r>
            <a:r>
              <a:rPr lang="en-US" dirty="0"/>
              <a:t> </a:t>
            </a:r>
            <a:r>
              <a:rPr lang="en-US" dirty="0" smtClean="0"/>
              <a:t>Substitution </a:t>
            </a:r>
            <a:r>
              <a:rPr lang="en-US" dirty="0"/>
              <a:t>of palm oil with </a:t>
            </a:r>
            <a:r>
              <a:rPr lang="en-US" dirty="0" err="1"/>
              <a:t>soyabean</a:t>
            </a:r>
            <a:r>
              <a:rPr lang="en-US" dirty="0"/>
              <a:t> oil, as subsidized “ration </a:t>
            </a:r>
            <a:r>
              <a:rPr lang="en-US" dirty="0" smtClean="0"/>
              <a:t>oil”</a:t>
            </a:r>
            <a:r>
              <a:rPr lang="en-US" dirty="0"/>
              <a:t> 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159012198"/>
              </p:ext>
            </p:extLst>
          </p:nvPr>
        </p:nvGraphicFramePr>
        <p:xfrm>
          <a:off x="445868" y="147575"/>
          <a:ext cx="8395015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61285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Graphic spid="5" grpId="0">
        <p:bldAsOne/>
      </p:bldGraphic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40701098"/>
              </p:ext>
            </p:extLst>
          </p:nvPr>
        </p:nvGraphicFramePr>
        <p:xfrm>
          <a:off x="332518" y="-256"/>
          <a:ext cx="8478965" cy="12959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4214496812"/>
              </p:ext>
            </p:extLst>
          </p:nvPr>
        </p:nvGraphicFramePr>
        <p:xfrm>
          <a:off x="381000" y="1600199"/>
          <a:ext cx="8458200" cy="4267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00"/>
                <a:gridCol w="2819400"/>
                <a:gridCol w="2819400"/>
              </a:tblGrid>
              <a:tr h="634431">
                <a:tc>
                  <a:txBody>
                    <a:bodyPr/>
                    <a:lstStyle/>
                    <a:p>
                      <a:r>
                        <a:rPr lang="en-US" dirty="0" smtClean="0"/>
                        <a:t>Results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Men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Women </a:t>
                      </a:r>
                      <a:endParaRPr lang="en-US" dirty="0"/>
                    </a:p>
                  </a:txBody>
                  <a:tcPr/>
                </a:tc>
              </a:tr>
              <a:tr h="634431">
                <a:tc>
                  <a:txBody>
                    <a:bodyPr/>
                    <a:lstStyle/>
                    <a:p>
                      <a:r>
                        <a:rPr lang="en-US" dirty="0" smtClean="0"/>
                        <a:t>HT prevalence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15% to 12.1%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12.4% to 10.9%</a:t>
                      </a:r>
                      <a:endParaRPr lang="en-US" dirty="0"/>
                    </a:p>
                  </a:txBody>
                  <a:tcPr/>
                </a:tc>
              </a:tr>
              <a:tr h="634431">
                <a:tc>
                  <a:txBody>
                    <a:bodyPr/>
                    <a:lstStyle/>
                    <a:p>
                      <a:r>
                        <a:rPr lang="en-US" dirty="0" smtClean="0"/>
                        <a:t>Cigarette smoking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58% to 47.2%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6.9 %to 3.7%</a:t>
                      </a:r>
                      <a:endParaRPr lang="en-US" dirty="0"/>
                    </a:p>
                  </a:txBody>
                  <a:tcPr/>
                </a:tc>
              </a:tr>
              <a:tr h="634431">
                <a:tc>
                  <a:txBody>
                    <a:bodyPr/>
                    <a:lstStyle/>
                    <a:p>
                      <a:r>
                        <a:rPr lang="en-US" dirty="0" smtClean="0"/>
                        <a:t>Heavy alcohol consumption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38.2% to 14.4%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2.6% to 0.6%</a:t>
                      </a:r>
                      <a:endParaRPr lang="en-US" dirty="0"/>
                    </a:p>
                  </a:txBody>
                  <a:tcPr/>
                </a:tc>
              </a:tr>
              <a:tr h="634431">
                <a:tc>
                  <a:txBody>
                    <a:bodyPr/>
                    <a:lstStyle/>
                    <a:p>
                      <a:r>
                        <a:rPr lang="en-US" dirty="0" smtClean="0"/>
                        <a:t>Moderate exercise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16.9% to 22.1%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1.3% to 2.7%</a:t>
                      </a:r>
                      <a:endParaRPr lang="en-US" dirty="0"/>
                    </a:p>
                  </a:txBody>
                  <a:tcPr/>
                </a:tc>
              </a:tr>
              <a:tr h="1095045">
                <a:tc>
                  <a:txBody>
                    <a:bodyPr/>
                    <a:lstStyle/>
                    <a:p>
                      <a:r>
                        <a:rPr lang="en-US" dirty="0" smtClean="0"/>
                        <a:t>Mean population serum cholesterol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aseline="0" dirty="0" smtClean="0"/>
                        <a:t>        5.5 </a:t>
                      </a:r>
                      <a:r>
                        <a:rPr lang="en-US" baseline="0" dirty="0" err="1" smtClean="0"/>
                        <a:t>mmol</a:t>
                      </a:r>
                      <a:r>
                        <a:rPr lang="en-US" baseline="0" dirty="0" smtClean="0"/>
                        <a:t>/l to 4.7mmol/l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2291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978856207"/>
              </p:ext>
            </p:extLst>
          </p:nvPr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86840"/>
            <a:ext cx="8229600" cy="493776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/>
              <a:t>Japan- </a:t>
            </a:r>
            <a:r>
              <a:rPr lang="en-US" sz="2800" b="1" dirty="0"/>
              <a:t>long-term hypertension detection and control program for stroke prevention.</a:t>
            </a:r>
            <a:endParaRPr lang="en-US" sz="2800" dirty="0"/>
          </a:p>
          <a:p>
            <a:r>
              <a:rPr lang="en-US" sz="2800" dirty="0"/>
              <a:t>The hypertension detection and control program was initiated in 1963.</a:t>
            </a:r>
          </a:p>
          <a:p>
            <a:r>
              <a:rPr lang="en-US" sz="2800" dirty="0"/>
              <a:t>Comparative cost-effectiveness and budget-impact analyses for the period 1964-1987 of the costs of public health services and treatment of patients with hypertension and stroke, was </a:t>
            </a:r>
            <a:r>
              <a:rPr lang="en-US" sz="2800" dirty="0" smtClean="0"/>
              <a:t> </a:t>
            </a:r>
            <a:r>
              <a:rPr lang="en-US" sz="2800" dirty="0"/>
              <a:t>minus 28,358 yen per capita over 24 years.</a:t>
            </a:r>
          </a:p>
          <a:p>
            <a:r>
              <a:rPr lang="en-US" sz="2800" dirty="0" smtClean="0"/>
              <a:t>Government's </a:t>
            </a:r>
            <a:r>
              <a:rPr lang="en-US" sz="2800" dirty="0"/>
              <a:t>policy to support this program may have contributed  to </a:t>
            </a:r>
            <a:r>
              <a:rPr lang="en-US" sz="2800" dirty="0" smtClean="0"/>
              <a:t>substantial </a:t>
            </a:r>
            <a:r>
              <a:rPr lang="en-US" sz="2800" dirty="0"/>
              <a:t>decline in stroke incidence and mortality, which was largely responsible </a:t>
            </a:r>
            <a:r>
              <a:rPr lang="en-US" sz="2800" dirty="0" smtClean="0"/>
              <a:t>for </a:t>
            </a:r>
            <a:r>
              <a:rPr lang="en-US" sz="2800" dirty="0"/>
              <a:t>increase in Japanese life expectancy.</a:t>
            </a:r>
            <a:endParaRPr lang="en-US" sz="2800" b="1" dirty="0"/>
          </a:p>
          <a:p>
            <a:endParaRPr lang="en-US" sz="28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22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098704126"/>
              </p:ext>
            </p:extLst>
          </p:nvPr>
        </p:nvGraphicFramePr>
        <p:xfrm>
          <a:off x="332518" y="152400"/>
          <a:ext cx="8478965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6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695888596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5369316"/>
            <a:ext cx="510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CVD leading cause of death in the world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191000" y="6121118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Source: WHO 2011 Global Atlas on CVD Prevention &amp; Control</a:t>
            </a:r>
            <a:endParaRPr lang="en" dirty="0"/>
          </a:p>
        </p:txBody>
      </p:sp>
    </p:spTree>
    <p:extLst>
      <p:ext uri="{BB962C8B-B14F-4D97-AF65-F5344CB8AC3E}">
        <p14:creationId xmlns:p14="http://schemas.microsoft.com/office/powerpoint/2010/main" val="18744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7" grpId="0">
        <p:bldAsOne/>
      </p:bldGraphic>
      <p:bldP spid="8" grpId="0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357011122"/>
              </p:ext>
            </p:extLst>
          </p:nvPr>
        </p:nvGraphicFramePr>
        <p:xfrm>
          <a:off x="290123" y="48762"/>
          <a:ext cx="8563755" cy="10942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820099305"/>
              </p:ext>
            </p:extLst>
          </p:nvPr>
        </p:nvGraphicFramePr>
        <p:xfrm>
          <a:off x="228600" y="1219200"/>
          <a:ext cx="8686800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8167"/>
                <a:gridCol w="4728633"/>
              </a:tblGrid>
              <a:tr h="419378">
                <a:tc>
                  <a:txBody>
                    <a:bodyPr/>
                    <a:lstStyle/>
                    <a:p>
                      <a:r>
                        <a:rPr lang="en-US" dirty="0" smtClean="0"/>
                        <a:t>Risk factor/disease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Intervention </a:t>
                      </a:r>
                      <a:endParaRPr lang="en-US" dirty="0"/>
                    </a:p>
                  </a:txBody>
                  <a:tcPr/>
                </a:tc>
              </a:tr>
              <a:tr h="1344312">
                <a:tc>
                  <a:txBody>
                    <a:bodyPr/>
                    <a:lstStyle/>
                    <a:p>
                      <a:r>
                        <a:rPr lang="en-US" dirty="0" smtClean="0"/>
                        <a:t>Tobacco use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Raised taxes on tobacco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Protect people from tobacco smoke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Warn about dangers of tobacco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Enforce bans on tobacco advertising</a:t>
                      </a:r>
                      <a:endParaRPr lang="en-US" dirty="0"/>
                    </a:p>
                  </a:txBody>
                  <a:tcPr/>
                </a:tc>
              </a:tr>
              <a:tr h="1034086">
                <a:tc>
                  <a:txBody>
                    <a:bodyPr/>
                    <a:lstStyle/>
                    <a:p>
                      <a:r>
                        <a:rPr lang="en-US" dirty="0" smtClean="0"/>
                        <a:t>Harmful use of alcohol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Raised taxes on alcohol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Restrict access to retailed</a:t>
                      </a:r>
                      <a:r>
                        <a:rPr lang="en-US" baseline="0" dirty="0" smtClean="0"/>
                        <a:t> alcohol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baseline="0" dirty="0" smtClean="0"/>
                        <a:t>Enforce bans on alcohol advertising</a:t>
                      </a:r>
                      <a:endParaRPr lang="en-US" dirty="0"/>
                    </a:p>
                  </a:txBody>
                  <a:tcPr/>
                </a:tc>
              </a:tr>
              <a:tr h="1654538">
                <a:tc>
                  <a:txBody>
                    <a:bodyPr/>
                    <a:lstStyle/>
                    <a:p>
                      <a:r>
                        <a:rPr lang="en-US" dirty="0" smtClean="0"/>
                        <a:t>Unhealthy diet and physical inactivity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Reduce salt intake in food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Reduce</a:t>
                      </a:r>
                      <a:r>
                        <a:rPr lang="en-US" baseline="0" dirty="0" smtClean="0"/>
                        <a:t> trans-fat with polyunsaturated fat</a:t>
                      </a:r>
                    </a:p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baseline="0" dirty="0" smtClean="0"/>
                        <a:t>Promote public awareness about diet and physical activity</a:t>
                      </a:r>
                      <a:endParaRPr lang="en-US" dirty="0" smtClean="0"/>
                    </a:p>
                    <a:p>
                      <a:endParaRPr lang="en-US" dirty="0"/>
                    </a:p>
                  </a:txBody>
                  <a:tcPr/>
                </a:tc>
              </a:tr>
              <a:tr h="1034086">
                <a:tc>
                  <a:txBody>
                    <a:bodyPr/>
                    <a:lstStyle/>
                    <a:p>
                      <a:r>
                        <a:rPr lang="en-US" dirty="0" smtClean="0"/>
                        <a:t>CVD and diabetes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Wingdings" pitchFamily="2" charset="2"/>
                        <a:buChar char="§"/>
                      </a:pPr>
                      <a:r>
                        <a:rPr lang="en-US" dirty="0" smtClean="0"/>
                        <a:t>Provide counseling and multidrug therapy for people with medium-high risk of developing heart attack and stroke.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9349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3218927"/>
          </a:xfrm>
        </p:spPr>
        <p:txBody>
          <a:bodyPr/>
          <a:lstStyle/>
          <a:p>
            <a:r>
              <a:rPr lang="en-US" b="1" dirty="0"/>
              <a:t>Integrated Disease Surveillance Project (IDSP)</a:t>
            </a:r>
            <a:r>
              <a:rPr lang="en-US" dirty="0"/>
              <a:t> 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Initiated with assistance </a:t>
            </a:r>
            <a:r>
              <a:rPr lang="en-US" dirty="0"/>
              <a:t>of  </a:t>
            </a:r>
            <a:r>
              <a:rPr lang="en-US" dirty="0" smtClean="0"/>
              <a:t>World </a:t>
            </a:r>
            <a:r>
              <a:rPr lang="en-US" dirty="0"/>
              <a:t>Bank in the year </a:t>
            </a:r>
            <a:r>
              <a:rPr lang="en-US" dirty="0" smtClean="0"/>
              <a:t>2004.</a:t>
            </a:r>
          </a:p>
          <a:p>
            <a:endParaRPr lang="en-US" dirty="0"/>
          </a:p>
          <a:p>
            <a:r>
              <a:rPr lang="en-US" dirty="0" smtClean="0"/>
              <a:t>Community </a:t>
            </a:r>
            <a:r>
              <a:rPr lang="en-US" dirty="0"/>
              <a:t>based surveys of population aged 15-64 to provide data on the risk </a:t>
            </a:r>
            <a:r>
              <a:rPr lang="en-US" dirty="0" smtClean="0"/>
              <a:t>factors of non communicable diseases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47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257" y="843916"/>
            <a:ext cx="8585486" cy="5201634"/>
          </a:xfrm>
        </p:spPr>
      </p:pic>
    </p:spTree>
    <p:extLst>
      <p:ext uri="{BB962C8B-B14F-4D97-AF65-F5344CB8AC3E}">
        <p14:creationId xmlns:p14="http://schemas.microsoft.com/office/powerpoint/2010/main" val="1235262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29936649"/>
              </p:ext>
            </p:extLst>
          </p:nvPr>
        </p:nvGraphicFramePr>
        <p:xfrm>
          <a:off x="38276" y="152400"/>
          <a:ext cx="909059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63040"/>
            <a:ext cx="8229600" cy="4937760"/>
          </a:xfrm>
        </p:spPr>
        <p:txBody>
          <a:bodyPr/>
          <a:lstStyle/>
          <a:p>
            <a:r>
              <a:rPr lang="en-US" dirty="0"/>
              <a:t>L</a:t>
            </a:r>
            <a:r>
              <a:rPr lang="en-US" dirty="0" smtClean="0"/>
              <a:t>aunched </a:t>
            </a:r>
            <a:r>
              <a:rPr lang="en-US" dirty="0"/>
              <a:t>during Eleventh five year plan (2007-2012).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NPCDCS </a:t>
            </a:r>
            <a:r>
              <a:rPr lang="en-US" dirty="0"/>
              <a:t>is implemented in a phased manner with a pilot being done in Preparatory Phase 2006-2007 </a:t>
            </a:r>
            <a:endParaRPr lang="en-US" dirty="0" smtClean="0"/>
          </a:p>
          <a:p>
            <a:endParaRPr lang="en-US" sz="2800" dirty="0" smtClean="0">
              <a:latin typeface="Book Antiqua" pitchFamily="18" charset="0"/>
            </a:endParaRPr>
          </a:p>
          <a:p>
            <a:r>
              <a:rPr lang="en-US" dirty="0" smtClean="0"/>
              <a:t>The </a:t>
            </a:r>
            <a:r>
              <a:rPr lang="en-US" dirty="0" err="1"/>
              <a:t>programme</a:t>
            </a:r>
            <a:r>
              <a:rPr lang="en-US" dirty="0"/>
              <a:t> is being implemented </a:t>
            </a:r>
            <a:r>
              <a:rPr lang="en-US" dirty="0" smtClean="0"/>
              <a:t>in 20000 </a:t>
            </a:r>
            <a:r>
              <a:rPr lang="en-US" dirty="0" err="1" smtClean="0"/>
              <a:t>subcentres</a:t>
            </a:r>
            <a:r>
              <a:rPr lang="en-US" dirty="0" smtClean="0"/>
              <a:t> &amp; 700 community health </a:t>
            </a:r>
            <a:r>
              <a:rPr lang="en-US" dirty="0" err="1" smtClean="0"/>
              <a:t>centres</a:t>
            </a:r>
            <a:r>
              <a:rPr lang="en-US" dirty="0" smtClean="0"/>
              <a:t> in </a:t>
            </a:r>
            <a:r>
              <a:rPr lang="en-US" dirty="0"/>
              <a:t>100 districts spread over 21 States during </a:t>
            </a:r>
            <a:r>
              <a:rPr lang="en-US" dirty="0" smtClean="0"/>
              <a:t>2010-2012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529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7845560"/>
              </p:ext>
            </p:extLst>
          </p:nvPr>
        </p:nvGraphicFramePr>
        <p:xfrm>
          <a:off x="26701" y="152400"/>
          <a:ext cx="909059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63040"/>
            <a:ext cx="8229600" cy="4937760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>
                <a:latin typeface="Book Antiqua" pitchFamily="18" charset="0"/>
              </a:rPr>
              <a:t>Services offered under NPCDCS</a:t>
            </a:r>
          </a:p>
          <a:p>
            <a:r>
              <a:rPr lang="en-US" sz="2800" dirty="0">
                <a:latin typeface="Book Antiqua" pitchFamily="18" charset="0"/>
              </a:rPr>
              <a:t>A Cardiac care unit at each of the 100 district hospitals.</a:t>
            </a:r>
          </a:p>
          <a:p>
            <a:r>
              <a:rPr lang="en-US" sz="2800" dirty="0">
                <a:latin typeface="Book Antiqua" pitchFamily="18" charset="0"/>
              </a:rPr>
              <a:t>NCD clinic at 100 district hospitals and 700 CHC for diagnosis &amp; M/M</a:t>
            </a:r>
          </a:p>
          <a:p>
            <a:r>
              <a:rPr lang="en-US" sz="2800" dirty="0">
                <a:latin typeface="Book Antiqua" pitchFamily="18" charset="0"/>
              </a:rPr>
              <a:t>A</a:t>
            </a:r>
            <a:r>
              <a:rPr lang="en-US" sz="2800" dirty="0" smtClean="0">
                <a:latin typeface="Book Antiqua" pitchFamily="18" charset="0"/>
              </a:rPr>
              <a:t>vailability </a:t>
            </a:r>
            <a:r>
              <a:rPr lang="en-US" sz="2800" dirty="0">
                <a:latin typeface="Book Antiqua" pitchFamily="18" charset="0"/>
              </a:rPr>
              <a:t>of life saving drugs.</a:t>
            </a:r>
          </a:p>
          <a:p>
            <a:r>
              <a:rPr lang="en-US" sz="2800" dirty="0">
                <a:latin typeface="Book Antiqua" pitchFamily="18" charset="0"/>
              </a:rPr>
              <a:t>Screening for diabetes and high BP (</a:t>
            </a:r>
            <a:r>
              <a:rPr lang="en-US" sz="2800" dirty="0" smtClean="0">
                <a:latin typeface="Book Antiqua" pitchFamily="18" charset="0"/>
              </a:rPr>
              <a:t>Age&gt;30yrs).</a:t>
            </a:r>
            <a:endParaRPr lang="en-US" sz="2800" dirty="0">
              <a:latin typeface="Book Antiqua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945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27088509"/>
              </p:ext>
            </p:extLst>
          </p:nvPr>
        </p:nvGraphicFramePr>
        <p:xfrm>
          <a:off x="26701" y="152400"/>
          <a:ext cx="909059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046715"/>
          </a:xfrm>
        </p:spPr>
        <p:txBody>
          <a:bodyPr/>
          <a:lstStyle/>
          <a:p>
            <a:pPr lvl="0"/>
            <a:r>
              <a:rPr lang="en-US" dirty="0"/>
              <a:t>Funds for implementation of NPCDCS in 27 districts across 19 states were released in March 2011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Efforts are being taken to increase awareness for promotion of healthy lifestyle through Mass media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Pilot Project on School based Diabetes Screening </a:t>
            </a:r>
            <a:r>
              <a:rPr lang="en-US" dirty="0" err="1"/>
              <a:t>Programme</a:t>
            </a:r>
            <a:r>
              <a:rPr lang="en-US" dirty="0"/>
              <a:t> initiated in 6 districts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63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15000"/>
            <a:lum/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076309316"/>
              </p:ext>
            </p:extLst>
          </p:nvPr>
        </p:nvGraphicFramePr>
        <p:xfrm>
          <a:off x="26701" y="152400"/>
          <a:ext cx="9090599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10640"/>
            <a:ext cx="8229600" cy="493776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err="1"/>
              <a:t>Programme</a:t>
            </a:r>
            <a:r>
              <a:rPr lang="en-US" dirty="0"/>
              <a:t> started on </a:t>
            </a:r>
            <a:r>
              <a:rPr lang="en-US" u="sng" dirty="0"/>
              <a:t>Aug 2011 </a:t>
            </a:r>
            <a:r>
              <a:rPr lang="en-US" dirty="0"/>
              <a:t>in </a:t>
            </a:r>
            <a:r>
              <a:rPr lang="en-US" dirty="0" err="1"/>
              <a:t>Wardha</a:t>
            </a:r>
            <a:r>
              <a:rPr lang="en-US" dirty="0"/>
              <a:t> District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More (only) emphasis on screening of patients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Each RH has NPCDCS unit of 6 people</a:t>
            </a:r>
            <a:r>
              <a:rPr lang="en-US" dirty="0" smtClean="0"/>
              <a:t>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Challenges-</a:t>
            </a:r>
          </a:p>
          <a:p>
            <a:pPr marL="0" lvl="0" indent="0">
              <a:buNone/>
            </a:pPr>
            <a:r>
              <a:rPr lang="en-US" dirty="0" smtClean="0"/>
              <a:t>     -Validity </a:t>
            </a:r>
            <a:r>
              <a:rPr lang="en-US" dirty="0"/>
              <a:t>of data.</a:t>
            </a:r>
          </a:p>
          <a:p>
            <a:pPr marL="0" lvl="0" indent="0">
              <a:buNone/>
            </a:pPr>
            <a:r>
              <a:rPr lang="en-US" dirty="0" smtClean="0"/>
              <a:t>     -Not </a:t>
            </a:r>
            <a:r>
              <a:rPr lang="en-US" dirty="0"/>
              <a:t>enough trained man power.</a:t>
            </a:r>
          </a:p>
          <a:p>
            <a:pPr marL="0" lvl="0" indent="0">
              <a:buNone/>
            </a:pPr>
            <a:r>
              <a:rPr lang="en-US" dirty="0" smtClean="0"/>
              <a:t>     -Final </a:t>
            </a:r>
            <a:r>
              <a:rPr lang="en-US" dirty="0"/>
              <a:t>diagnosis at CHC.</a:t>
            </a:r>
          </a:p>
          <a:p>
            <a:pPr marL="0" lvl="0" indent="0">
              <a:buNone/>
            </a:pPr>
            <a:r>
              <a:rPr lang="en-US" dirty="0" smtClean="0"/>
              <a:t>     -Treatment 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0135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54003615"/>
              </p:ext>
            </p:extLst>
          </p:nvPr>
        </p:nvGraphicFramePr>
        <p:xfrm>
          <a:off x="374493" y="152400"/>
          <a:ext cx="8395015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47304" y="1326361"/>
            <a:ext cx="8649393" cy="5346886"/>
          </a:xfrm>
        </p:spPr>
        <p:txBody>
          <a:bodyPr>
            <a:normAutofit fontScale="92500" lnSpcReduction="10000"/>
          </a:bodyPr>
          <a:lstStyle/>
          <a:p>
            <a:pPr marL="0" lvl="0" indent="0">
              <a:buNone/>
            </a:pPr>
            <a:r>
              <a:rPr lang="en-US" dirty="0" smtClean="0"/>
              <a:t>1. Global </a:t>
            </a:r>
            <a:r>
              <a:rPr lang="en-US" dirty="0"/>
              <a:t>Atlas on cardiovascular disease prevention and control. Published by the World Health Organization in collaboration with the World Heart Federation and the World Stroke Organization; WHO 2011</a:t>
            </a:r>
            <a:r>
              <a:rPr lang="en-US" dirty="0" smtClean="0"/>
              <a:t>.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2. </a:t>
            </a:r>
            <a:r>
              <a:rPr lang="en-US" dirty="0" err="1" smtClean="0"/>
              <a:t>Noncommunicable</a:t>
            </a:r>
            <a:r>
              <a:rPr lang="en-US" dirty="0" smtClean="0"/>
              <a:t> </a:t>
            </a:r>
            <a:r>
              <a:rPr lang="en-US" dirty="0"/>
              <a:t>Diseases in the South-East Asia Region: 2011 Situation and Response; WHO, Regional Office for South-East Asia.</a:t>
            </a:r>
          </a:p>
          <a:p>
            <a:pPr marL="0" lvl="0" indent="0">
              <a:buNone/>
            </a:pPr>
            <a:r>
              <a:rPr lang="en-US" dirty="0" smtClean="0"/>
              <a:t>3. Gupta </a:t>
            </a:r>
            <a:r>
              <a:rPr lang="en-US" dirty="0"/>
              <a:t>R,  </a:t>
            </a:r>
            <a:r>
              <a:rPr lang="en-US" dirty="0" err="1"/>
              <a:t>Guptha</a:t>
            </a:r>
            <a:r>
              <a:rPr lang="en-US" dirty="0"/>
              <a:t> S, Joshi R, Xavier D. Translating evidence into policy for cardiovascular disease control in India. Health Research Policy and Systems 2011, 9:8</a:t>
            </a:r>
          </a:p>
          <a:p>
            <a:pPr marL="0" indent="0">
              <a:buNone/>
            </a:pPr>
            <a:r>
              <a:rPr lang="en-US" dirty="0" smtClean="0"/>
              <a:t>4. National </a:t>
            </a:r>
            <a:r>
              <a:rPr lang="en-US" dirty="0" err="1"/>
              <a:t>Programme</a:t>
            </a:r>
            <a:r>
              <a:rPr lang="en-US" dirty="0"/>
              <a:t> for Prevention and Control of Cancer, Diabetes, Cardiovascular Diseases &amp; Stroke (NPCDCS).</a:t>
            </a:r>
            <a:r>
              <a:rPr lang="en-US" b="1" dirty="0"/>
              <a:t> </a:t>
            </a:r>
            <a:r>
              <a:rPr lang="en-US" dirty="0"/>
              <a:t>Operational guideline . Directorate General of Health Services Ministry of Health &amp; Family welfare Government Of India5. </a:t>
            </a:r>
            <a:r>
              <a:rPr lang="en-US" dirty="0" err="1"/>
              <a:t>Puska</a:t>
            </a:r>
            <a:r>
              <a:rPr lang="en-US" dirty="0"/>
              <a:t> P.</a:t>
            </a:r>
            <a:r>
              <a:rPr lang="en-US" b="1" dirty="0"/>
              <a:t> </a:t>
            </a:r>
            <a:r>
              <a:rPr lang="en-US" b="1" dirty="0" smtClean="0"/>
              <a:t>5. The </a:t>
            </a:r>
            <a:r>
              <a:rPr lang="en-US" b="1" dirty="0"/>
              <a:t>North Karelia Project: </a:t>
            </a:r>
            <a:r>
              <a:rPr lang="en-US" dirty="0"/>
              <a:t>30 years successfully preventing chronic diseases. Diabetes voice. 2008;53: 26-9.</a:t>
            </a:r>
          </a:p>
          <a:p>
            <a:pPr marL="0" lvl="0" indent="0">
              <a:buNone/>
            </a:pP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1563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580106789"/>
              </p:ext>
            </p:extLst>
          </p:nvPr>
        </p:nvGraphicFramePr>
        <p:xfrm>
          <a:off x="160377" y="152400"/>
          <a:ext cx="8823246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60377" y="1371600"/>
            <a:ext cx="8823246" cy="5346886"/>
          </a:xfrm>
        </p:spPr>
        <p:txBody>
          <a:bodyPr>
            <a:normAutofit fontScale="92500" lnSpcReduction="20000"/>
          </a:bodyPr>
          <a:lstStyle/>
          <a:p>
            <a:pPr marL="0" lvl="0" indent="0">
              <a:buNone/>
            </a:pPr>
            <a:r>
              <a:rPr lang="en-US" dirty="0" smtClean="0"/>
              <a:t>6</a:t>
            </a:r>
            <a:r>
              <a:rPr lang="en-US" dirty="0"/>
              <a:t>. IDSP Non-Communicable Disease Risk Factors Survey, Phase-I States of India, 2007-08. New Delhi, India 2009</a:t>
            </a:r>
            <a:r>
              <a:rPr lang="en-US" dirty="0" smtClean="0"/>
              <a:t>.</a:t>
            </a:r>
          </a:p>
          <a:p>
            <a:pPr marL="0" lvl="0" indent="0">
              <a:buNone/>
            </a:pPr>
            <a:r>
              <a:rPr lang="en-US" dirty="0" smtClean="0"/>
              <a:t>7</a:t>
            </a:r>
            <a:r>
              <a:rPr lang="en-US" dirty="0"/>
              <a:t>.  </a:t>
            </a:r>
            <a:r>
              <a:rPr lang="en-US" dirty="0" err="1"/>
              <a:t>Milicevic</a:t>
            </a:r>
            <a:r>
              <a:rPr lang="en-US" dirty="0"/>
              <a:t> Z et al. Natural History of Cardiovascular Disease in Patients With Diabetes.</a:t>
            </a:r>
            <a:r>
              <a:rPr lang="en-US" i="1" dirty="0"/>
              <a:t> Diabetes Care  2008;</a:t>
            </a:r>
            <a:r>
              <a:rPr lang="en-US" dirty="0"/>
              <a:t>31 (Suppl. 2):S155–S160</a:t>
            </a:r>
          </a:p>
          <a:p>
            <a:pPr marL="0" lvl="0" indent="0">
              <a:buNone/>
            </a:pPr>
            <a:r>
              <a:rPr lang="en-US" dirty="0"/>
              <a:t>8. </a:t>
            </a:r>
            <a:r>
              <a:rPr lang="en-US" dirty="0" err="1"/>
              <a:t>Pandve</a:t>
            </a:r>
            <a:r>
              <a:rPr lang="en-US" dirty="0"/>
              <a:t> TH, </a:t>
            </a:r>
            <a:r>
              <a:rPr lang="en-US" dirty="0" err="1"/>
              <a:t>Chawla</a:t>
            </a:r>
            <a:r>
              <a:rPr lang="en-US" dirty="0"/>
              <a:t> PS, Fernandez K. journal of family medicine and primary care.2012;1(1): 79-80.</a:t>
            </a:r>
          </a:p>
          <a:p>
            <a:pPr marL="0" lvl="0" indent="0">
              <a:buNone/>
            </a:pPr>
            <a:r>
              <a:rPr lang="en-US" dirty="0"/>
              <a:t>9. World Health Organization. </a:t>
            </a:r>
            <a:r>
              <a:rPr lang="en-US" i="1" dirty="0"/>
              <a:t>Global health risks: Mortality and burden of disease attributable to selected major risks</a:t>
            </a:r>
            <a:r>
              <a:rPr lang="en-US" dirty="0"/>
              <a:t>. Geneva, WHO, 2009.</a:t>
            </a:r>
          </a:p>
          <a:p>
            <a:pPr marL="0" indent="0">
              <a:buNone/>
            </a:pPr>
            <a:r>
              <a:rPr lang="en-US" dirty="0" smtClean="0"/>
              <a:t>10. WHO.</a:t>
            </a:r>
            <a:r>
              <a:rPr lang="en-US" b="1" dirty="0" smtClean="0"/>
              <a:t> </a:t>
            </a:r>
            <a:r>
              <a:rPr lang="en-US" dirty="0"/>
              <a:t>Integrated </a:t>
            </a:r>
            <a:r>
              <a:rPr lang="en-US" dirty="0" smtClean="0"/>
              <a:t>Management of </a:t>
            </a:r>
            <a:r>
              <a:rPr lang="en-US" dirty="0"/>
              <a:t>Cardiovascular </a:t>
            </a:r>
            <a:r>
              <a:rPr lang="en-US" dirty="0" smtClean="0"/>
              <a:t>Risk. Geneva, WHO 2002</a:t>
            </a:r>
          </a:p>
          <a:p>
            <a:pPr marL="0" indent="0">
              <a:buNone/>
            </a:pPr>
            <a:r>
              <a:rPr lang="en-US" dirty="0" smtClean="0"/>
              <a:t>11.</a:t>
            </a:r>
            <a:r>
              <a:rPr lang="en-US" dirty="0"/>
              <a:t> </a:t>
            </a:r>
            <a:r>
              <a:rPr lang="en-US" dirty="0" err="1"/>
              <a:t>Dr</a:t>
            </a:r>
            <a:r>
              <a:rPr lang="en-US" dirty="0"/>
              <a:t> G K </a:t>
            </a:r>
            <a:r>
              <a:rPr lang="en-US" dirty="0" smtClean="0"/>
              <a:t>Dowse. </a:t>
            </a:r>
            <a:r>
              <a:rPr lang="en-US" dirty="0"/>
              <a:t>Changes in population cholesterol concentrations and other cardiovascular risk factor levels after five years of the non-communicable disease intervention </a:t>
            </a:r>
            <a:r>
              <a:rPr lang="en-US" dirty="0" err="1"/>
              <a:t>programme</a:t>
            </a:r>
            <a:r>
              <a:rPr lang="en-US" dirty="0"/>
              <a:t> in </a:t>
            </a:r>
            <a:r>
              <a:rPr lang="en-US" dirty="0" smtClean="0"/>
              <a:t>Mauritius.</a:t>
            </a:r>
            <a:r>
              <a:rPr lang="en-US" dirty="0"/>
              <a:t> BMJ 1995; </a:t>
            </a:r>
            <a:r>
              <a:rPr lang="en-US" dirty="0" smtClean="0"/>
              <a:t>311</a:t>
            </a:r>
          </a:p>
          <a:p>
            <a:pPr marL="0" indent="0">
              <a:buNone/>
            </a:pPr>
            <a:r>
              <a:rPr lang="en-US" dirty="0" smtClean="0"/>
              <a:t>12. </a:t>
            </a:r>
            <a:r>
              <a:rPr lang="en-US" dirty="0" err="1" smtClean="0"/>
              <a:t>Premanath</a:t>
            </a:r>
            <a:r>
              <a:rPr lang="en-US" dirty="0" smtClean="0"/>
              <a:t> </a:t>
            </a:r>
            <a:r>
              <a:rPr lang="en-US" dirty="0"/>
              <a:t>M et al. Mysore childhood obesity study. </a:t>
            </a:r>
            <a:r>
              <a:rPr lang="en-US" i="1" dirty="0"/>
              <a:t>Indian Pediatrics </a:t>
            </a:r>
            <a:r>
              <a:rPr lang="en-US" dirty="0"/>
              <a:t>2010;47:171–3.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748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445" y="864214"/>
            <a:ext cx="8813111" cy="5508196"/>
          </a:xfrm>
        </p:spPr>
      </p:pic>
      <p:sp>
        <p:nvSpPr>
          <p:cNvPr id="7" name="Rectangle 6"/>
          <p:cNvSpPr/>
          <p:nvPr/>
        </p:nvSpPr>
        <p:spPr>
          <a:xfrm>
            <a:off x="2819400" y="4743975"/>
            <a:ext cx="574227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800" b="1" i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Comic Sans MS" pitchFamily="66" charset="0"/>
              </a:rPr>
              <a:t>Thank you</a:t>
            </a:r>
            <a:endParaRPr lang="en-US" sz="6600" b="1" i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781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/>
          <p:nvPr>
            <p:extLst>
              <p:ext uri="{D42A27DB-BD31-4B8C-83A1-F6EECF244321}">
                <p14:modId xmlns:p14="http://schemas.microsoft.com/office/powerpoint/2010/main" val="2813014308"/>
              </p:ext>
            </p:extLst>
          </p:nvPr>
        </p:nvGraphicFramePr>
        <p:xfrm>
          <a:off x="533400" y="1600200"/>
          <a:ext cx="8153400" cy="492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465914842"/>
              </p:ext>
            </p:extLst>
          </p:nvPr>
        </p:nvGraphicFramePr>
        <p:xfrm>
          <a:off x="116261" y="146523"/>
          <a:ext cx="8911478" cy="107267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274061" y="6432913"/>
            <a:ext cx="54889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Source: WHO 2011 Global Atlas on CVD Prevention &amp; </a:t>
            </a:r>
            <a:r>
              <a:rPr lang="en-US" sz="1600" dirty="0" smtClean="0"/>
              <a:t>Control</a:t>
            </a:r>
            <a:endParaRPr lang="en" sz="1600" dirty="0"/>
          </a:p>
        </p:txBody>
      </p:sp>
    </p:spTree>
    <p:extLst>
      <p:ext uri="{BB962C8B-B14F-4D97-AF65-F5344CB8AC3E}">
        <p14:creationId xmlns:p14="http://schemas.microsoft.com/office/powerpoint/2010/main" val="3580230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2" grpId="0">
        <p:bldAsOne/>
      </p:bldGraphic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318993847"/>
              </p:ext>
            </p:extLst>
          </p:nvPr>
        </p:nvGraphicFramePr>
        <p:xfrm>
          <a:off x="290123" y="304800"/>
          <a:ext cx="8563755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111517209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55228" y="5257800"/>
            <a:ext cx="55189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Estimated percentage of deaths by </a:t>
            </a:r>
            <a:r>
              <a:rPr lang="en-US" sz="2000" b="1" dirty="0" smtClean="0"/>
              <a:t>cause: South-East </a:t>
            </a:r>
            <a:r>
              <a:rPr lang="en-US" sz="2000" b="1" dirty="0"/>
              <a:t>Asia Region, 2008</a:t>
            </a:r>
          </a:p>
        </p:txBody>
      </p:sp>
    </p:spTree>
    <p:extLst>
      <p:ext uri="{BB962C8B-B14F-4D97-AF65-F5344CB8AC3E}">
        <p14:creationId xmlns:p14="http://schemas.microsoft.com/office/powerpoint/2010/main" val="656615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0">
        <p:bldAsOne/>
      </p:bldGraphic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1732121131"/>
              </p:ext>
            </p:extLst>
          </p:nvPr>
        </p:nvGraphicFramePr>
        <p:xfrm>
          <a:off x="514450" y="14478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16379" y="5083314"/>
            <a:ext cx="50462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Communicable, maternal, perinatal, nutritional condition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282768" y="6443246"/>
            <a:ext cx="3480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Source: WHO country profile 2011</a:t>
            </a:r>
            <a:endParaRPr lang="en-US" dirty="0"/>
          </a:p>
        </p:txBody>
      </p:sp>
      <p:graphicFrame>
        <p:nvGraphicFramePr>
          <p:cNvPr id="10" name="Diagram 9"/>
          <p:cNvGraphicFramePr/>
          <p:nvPr/>
        </p:nvGraphicFramePr>
        <p:xfrm>
          <a:off x="457200" y="152400"/>
          <a:ext cx="8229600" cy="99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08153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5" grpId="0"/>
      <p:bldP spid="6" grpId="0"/>
      <p:bldGraphic spid="10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667000"/>
            <a:ext cx="8229600" cy="914400"/>
          </a:xfrm>
          <a:solidFill>
            <a:schemeClr val="accent1"/>
          </a:solidFill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Descriptive Epidemiology</a:t>
            </a:r>
            <a:endParaRPr 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04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4128798112"/>
              </p:ext>
            </p:extLst>
          </p:nvPr>
        </p:nvGraphicFramePr>
        <p:xfrm>
          <a:off x="247304" y="194828"/>
          <a:ext cx="8649393" cy="90574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val="3580443235"/>
              </p:ext>
            </p:extLst>
          </p:nvPr>
        </p:nvGraphicFramePr>
        <p:xfrm>
          <a:off x="457200" y="1219200"/>
          <a:ext cx="8229600" cy="49371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33600" y="2362200"/>
            <a:ext cx="609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CVDs cause 1.7-2.0 million deaths annually in India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16726" y="6412468"/>
            <a:ext cx="25587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Million death study 2009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35772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42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  <p:bldGraphic spid="4" grpId="1">
        <p:bldAsOne/>
      </p:bldGraphic>
      <p:bldP spid="5" grpId="0"/>
      <p:bldP spid="6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3807</TotalTime>
  <Words>2269</Words>
  <Application>Microsoft Office PowerPoint</Application>
  <PresentationFormat>On-screen Show (4:3)</PresentationFormat>
  <Paragraphs>416</Paragraphs>
  <Slides>49</Slides>
  <Notes>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0" baseType="lpstr">
      <vt:lpstr>Origin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Descriptive Epidemiology</vt:lpstr>
      <vt:lpstr>PowerPoint Presentation</vt:lpstr>
      <vt:lpstr>PowerPoint Presentation</vt:lpstr>
      <vt:lpstr>India Transition to NCD</vt:lpstr>
      <vt:lpstr>PowerPoint Presentation</vt:lpstr>
      <vt:lpstr>Analytical Epidemiology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Application of Epidemiology for prevention and control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Epidemiology of cardiovascular disorder</dc:title>
  <dc:creator>reshma</dc:creator>
  <cp:lastModifiedBy>reshma</cp:lastModifiedBy>
  <cp:revision>123</cp:revision>
  <dcterms:created xsi:type="dcterms:W3CDTF">2006-08-16T00:00:00Z</dcterms:created>
  <dcterms:modified xsi:type="dcterms:W3CDTF">2013-04-25T10:03:13Z</dcterms:modified>
</cp:coreProperties>
</file>